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xml" ContentType="application/inkml+xml"/>
  <Override PartName="/ppt/ink/ink2.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3"/>
  </p:notesMasterIdLst>
  <p:sldIdLst>
    <p:sldId id="921" r:id="rId2"/>
    <p:sldId id="924" r:id="rId3"/>
    <p:sldId id="984" r:id="rId4"/>
    <p:sldId id="1528" r:id="rId5"/>
    <p:sldId id="261" r:id="rId6"/>
    <p:sldId id="262" r:id="rId7"/>
    <p:sldId id="1558" r:id="rId8"/>
    <p:sldId id="1559" r:id="rId9"/>
    <p:sldId id="1529" r:id="rId10"/>
    <p:sldId id="1557" r:id="rId11"/>
    <p:sldId id="1517" r:id="rId12"/>
    <p:sldId id="270" r:id="rId13"/>
    <p:sldId id="271" r:id="rId14"/>
    <p:sldId id="1561" r:id="rId15"/>
    <p:sldId id="272" r:id="rId16"/>
    <p:sldId id="458" r:id="rId17"/>
    <p:sldId id="317" r:id="rId18"/>
    <p:sldId id="1562" r:id="rId19"/>
    <p:sldId id="1563" r:id="rId20"/>
    <p:sldId id="1527" r:id="rId21"/>
    <p:sldId id="1487" r:id="rId22"/>
    <p:sldId id="1484" r:id="rId23"/>
    <p:sldId id="1485" r:id="rId24"/>
    <p:sldId id="485" r:id="rId25"/>
    <p:sldId id="1507" r:id="rId26"/>
    <p:sldId id="1510" r:id="rId27"/>
    <p:sldId id="1521" r:id="rId28"/>
    <p:sldId id="1488" r:id="rId29"/>
    <p:sldId id="1496" r:id="rId30"/>
    <p:sldId id="1499" r:id="rId31"/>
    <p:sldId id="1497" r:id="rId32"/>
    <p:sldId id="1498" r:id="rId33"/>
    <p:sldId id="1500" r:id="rId34"/>
    <p:sldId id="1501" r:id="rId35"/>
    <p:sldId id="1502" r:id="rId36"/>
    <p:sldId id="1503" r:id="rId37"/>
    <p:sldId id="1504" r:id="rId38"/>
    <p:sldId id="1505" r:id="rId39"/>
    <p:sldId id="1508" r:id="rId40"/>
    <p:sldId id="1525" r:id="rId41"/>
    <p:sldId id="1523" r:id="rId42"/>
    <p:sldId id="1522" r:id="rId43"/>
    <p:sldId id="1491" r:id="rId44"/>
    <p:sldId id="1569" r:id="rId45"/>
    <p:sldId id="1490" r:id="rId46"/>
    <p:sldId id="1566" r:id="rId47"/>
    <p:sldId id="1512" r:id="rId48"/>
    <p:sldId id="1489" r:id="rId49"/>
    <p:sldId id="1567" r:id="rId50"/>
    <p:sldId id="1519" r:id="rId51"/>
    <p:sldId id="444" r:id="rId52"/>
    <p:sldId id="343" r:id="rId53"/>
    <p:sldId id="344" r:id="rId54"/>
    <p:sldId id="345" r:id="rId55"/>
    <p:sldId id="346" r:id="rId56"/>
    <p:sldId id="1526" r:id="rId57"/>
    <p:sldId id="1520" r:id="rId58"/>
    <p:sldId id="1568" r:id="rId59"/>
    <p:sldId id="1516" r:id="rId60"/>
    <p:sldId id="1506" r:id="rId61"/>
    <p:sldId id="1492" r:id="rId62"/>
    <p:sldId id="1518" r:id="rId63"/>
    <p:sldId id="1564" r:id="rId64"/>
    <p:sldId id="1565" r:id="rId65"/>
    <p:sldId id="1513" r:id="rId66"/>
    <p:sldId id="1511" r:id="rId67"/>
    <p:sldId id="349" r:id="rId68"/>
    <p:sldId id="939" r:id="rId69"/>
    <p:sldId id="1509" r:id="rId70"/>
    <p:sldId id="1524" r:id="rId71"/>
    <p:sldId id="80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6"/>
    <p:restoredTop sz="76243"/>
  </p:normalViewPr>
  <p:slideViewPr>
    <p:cSldViewPr snapToGrid="0" snapToObjects="1">
      <p:cViewPr varScale="1">
        <p:scale>
          <a:sx n="51" d="100"/>
          <a:sy n="51" d="100"/>
        </p:scale>
        <p:origin x="110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3T15:57:55.598"/>
    </inkml:context>
    <inkml:brush xml:id="br0">
      <inkml:brushProperty name="width" value="0.025" units="cm"/>
      <inkml:brushProperty name="height" value="0.025" units="cm"/>
      <inkml:brushProperty name="color" value="#E71224"/>
    </inkml:brush>
  </inkml:definitions>
  <inkml:trace contextRef="#ctx0" brushRef="#br0">51 168 24575,'0'8'0,"0"3"0,0 3 0,0 1 0,0 2 0,0-2 0,0 2 0,0-2 0,0-2 0,0-1 0,0-2 0,0 0 0,0-2 0,0 2 0,0 2 0,0 5 0,0 3 0,0 2 0,0 3 0,0 1 0,3 0 0,0 0 0,1 0 0,0-1 0,-3 0 0,2-1 0,1-2 0,2 0 0,0 0 0,-2-1 0,2 2 0,-2-2 0,0 2 0,3 0 0,-3 0 0,0 2 0,0 1 0,0 2 0,0 2 0,3 0 0,1-1 0,0 1 0,1 4 0,-1 1 0,-3 3 0,1 4 0,2-2 0,1 3 0,1-1 0,-3 1 0,0 4 0,0 2 0,0 2 0,0 4 0,1 5 0,3-2 0,-2-2 0,3 0 0,-4-3 0,0 4 0,0 0 0,-1-1 0,1-3 0,-3-4 0,1-4 0,-2-6 0,0 0 0,0 10 0,-4-11 0,0 9 0,0-17 0,0 0 0,0 0 0,0 0 0,0-2 0,0-2 0,0-3 0,6 5 0,-5-13 0,6 17 0,-7-20 0,0 19 0,0-19 0,0 12 0,0-10 0,0 7 0,0-9 0,0 5 0,6-9 0,-4 1 0,4-3 0,-6 1 0,0-1 0,0 2 0,0-2 0,0 0 0,0 1 0,0-1 0,0 4 0,0-1 0,0 1 0,0-1 0,0-2 0,0 0 0,0 3 0,0-3-6784,0 3 6784,0-4 0,3-2 0,0-1 0,1 0 0,3 0 0,-2 4 0,2-1 6784,3-2-6784,0 1 0,2-1 0,1 0 0,0-1 0,4 3 0,-5-4 0,14 4 0,-15-6 0,16 0 0,-8 0 0,8 0 0,5 0 0,2 0 0,4 0 0,1 0 0,1 0 0,-2 0 0,1 0 0,0-1 0,-4-3 0,-2-3 0,1-2 0,1-1 0,-1 3 0,0 3 0,-4 0 0,3 0 0,2 0 0,-1 1 0,0-1 0,-4 0 0,3 1 0,2-4 0,2 3 0,0 0 0,2-2 0,3 1 0,-1-2 0,-2-1 0,-6 1 0,-3-1 0,0 1 0,4-7 0,-12 7 0,5-7 0,-11 5 0,2-1 0,1-2 0,-2 4 0,3-4 0,-9 4 0,5-9 0,-11 11 0,7-8 0,-2 4 0,1-3 0,-1-3 0,-3 0 0,-1-1 0,1 1 0,-4-7 0,1 11 0,1-9 0,-1 8 0,1-4 0,1-3 0,1 1 0,0 1 0,-1 1 0,0 2 0,-1 1 0,2-1 0,0-3 0,3-10 0,-4 10 0,4-12 0,-5 11 0,2-4 0,2-1 0,-2 2 0,-1-3 0,0-1 0,-1-1 0,-1-3 0,0 0 0,-1-1 0,1-1 0,0 2 0,-1 1 0,-3-5 0,0-4 0,0-5 0,0-4 0,0 0 0,0 0 0,0-5 0,0-1 0,0 0 0,0-4 0,0 3 0,0-3 0,0 0 0,0 3 0,0 1 0,0 0 0,0 0 0,3 0 0,1 1 0,3 0 0,1 3 0,-4 0 0,3 2 0,-3 0 0,0-6 0,-1-1 0,-3-4 0,0 2 0,0 4 0,0 0 0,0 9 0,0 5 0,0 4 0,0 5 0,0 3 0,0 1 0,0-1 0,0-2 0,-7-2 0,-4 1 0,-8 0 0,-7 3 0,0 7 0,-8 6 0,2 6 0,1 0 0,-1 1 0,1-1 0,-3 0 0,-4 0 0,2-1 0,-2 3 0,-2 2 0,2 3 0,-4 0 0,1 0 0,-1 0 0,0 0 0,0 0 0,-3 0 0,2 0 0,-4 0 0,0 0 0,-2 0 0,-3 0 0,1 0 0,-3 0 0,0 2 0,0 2 0,7 4 0,3 3 0,4 1 0,5-1 0,0-1 0,1-3 0,0-3 0,-3 1 0,0-1 0,-1 0 0,-5 4 0,-3-2 0,0 2 0,-1-1 0,0 0 0,0 0 0,3-2 0,5 2 0,8-1 0,3 2 0,9-3 0,-3 2 0,6-3 0,-2-1 0,1 0 0,2-2 0,4-1 0,-1 0 0,0 0 0,-1 0 0,3 0 0,0 0 0,2 0 0,0 0 0,4 0 0,6 0 0,11 0 0,-3 2 0,14 8 0,-19-5 0,7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3T15:58:08.918"/>
    </inkml:context>
    <inkml:brush xml:id="br0">
      <inkml:brushProperty name="width" value="0.025" units="cm"/>
      <inkml:brushProperty name="height" value="0.025" units="cm"/>
      <inkml:brushProperty name="color" value="#E71224"/>
    </inkml:brush>
  </inkml:definitions>
  <inkml:trace contextRef="#ctx0" brushRef="#br0">688 408 24575,'-10'0'0,"-4"0"0,3 0 0,-5 0 0,2 0 0,-8 0 0,-3 0 0,-6 0 0,-4 0 0,-6 0 0,-4 3 0,-4 4 0,1 4 0,2 0 0,2 0 0,4-4 0,-2-2 0,16-1 0,-1 1 0,16 3 0,-2 6 0,1 1 0,0 3 0,1 1 0,0 2 0,3 2 0,-1 0 0,2 2 0,3 7 0,1-12 0,3 15 0,0-24 0,0 16 0,0-9 0,0 5 0,2 1 0,5-2 0,3 3 0,2 2 0,-1 2 0,0 5 0,-2 6 0,-2 9 0,-3 8 0,-4 6 0,0 6 0,0-2 0,0 0 0,0-5 0,0-7 0,0-3 0,0-7 0,0-3 0,0-3 0,0-5 0,0-1 0,0-3 0,0 0 0,3-1 0,1 1 0,0 0 0,-1 0 0,-3-3 0,0 3 0,0-12 0,1 2 0,3-9 0,0 4 0,-1-1 0,-1-1 0,1-2 0,1-2 0,0 0 0,1-2 0,-1-2 0,2-1 0,4-3 0,-2-1 0,2 0 0,-1 0 0,2 0 0,2 0 0,2 0 0,1 0 0,4 0 0,4 0 0,2 0 0,3 0 0,1 0 0,4 0 0,0 0 0,5 0 0,-1 0 0,-3 0 0,1 0 0,-2-4 0,1-2 0,-1-2 0,-3 1 0,-1 4 0,0 2 0,-1-3 0,1 0 0,0 0 0,1-1 0,4 1 0,3 0 0,5 1 0,2 3 0,-2 0 0,0-4 0,0 0 0,2 0 0,7 1 0,1 3 0,2 0 0,2 0 0,-4 0 0,1 0 0,-4 0 0,-1 0 0,0 0 0,-1 0 0,1 0 0,0 0 0,-2 0 0,-5 0 0,-5 0 0,-4 0 0,-7-3 0,1-1 0,-11 0 0,5 1 0,-13 0 0,7-1 0,-8 0 0,3 1 0,0 0 0,1 0 0,-1-7 0,-1 2 0,-2-4 0,-3 1 0,-1-2 0,-3-8 0,0-7 0,0-8 0,0-12 0,0-6 0,-1-4 0,-7-3 0,-6 4 0,-6 3 0,-4 1 0,1 4 0,2 4 0,3 7 0,5 0 0,1 2 0,1-3 0,0-2 0,-3-2 0,-1-3 0,-1-5 0,1 0 0,-1-5 0,4 0 0,1 2 0,3 3 0,3 4 0,-2 0 0,3 2 0,-2 0 0,0 2 0,2 1 0,0-3 0,0 1 0,0 0 0,0 1 0,0 5 0,4-8 0,-3 15 0,-1-11 0,0 19 0,1-4 0,3 2 0,0 4 0,0 3 0,0 2 0,0 2 0,0 2 0,-3 2 0,-1 2 0,-1 3 0,-2 1 0,1 2 0,-3 2 0,-6 0 0,-6 0 0,-5 3 0,-7 5 0,-2 1 0,-1 3 0,-2 1 0,0 2 0,-1 5 0,-2 0 0,-1 3 0,-1-1 0,-8 2 0,-2 0 0,-2-1 0,-2 1 0,3-7 0,2-2 0,2-7 0,4-1 0,1 3 0,1 1 0,3 1 0,-2-1 0,1-3 0,-3-3 0,-3 2 0,0-3 0,-3 1 0,-2 2 0,-5-1 0,-3 1 0,1 3 0,2-2 0,9 0 0,9-1 0,1 3 0,18-5 0,1 1 0,26-6 0,-4 0 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4DBE2-82F3-5347-9F30-2275BE8937B8}" type="datetimeFigureOut">
              <a:rPr lang="en-US" smtClean="0"/>
              <a:t>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C6A52-AEF2-D04F-A68E-D0267F57AAF8}" type="slidenum">
              <a:rPr lang="en-US" smtClean="0"/>
              <a:t>‹#›</a:t>
            </a:fld>
            <a:endParaRPr lang="en-US"/>
          </a:p>
        </p:txBody>
      </p:sp>
    </p:spTree>
    <p:extLst>
      <p:ext uri="{BB962C8B-B14F-4D97-AF65-F5344CB8AC3E}">
        <p14:creationId xmlns:p14="http://schemas.microsoft.com/office/powerpoint/2010/main" val="215831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davis.cpsievert.me/reviews/vis/#topic=7&amp;lambda=0.6&amp;term="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cpsievert.github.io/LDAvis/reviews/vis/#topic=14&amp;lambda=0.5&amp;term=action"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en.wikipedia.org/wiki/Eigenvectors" TargetMode="External"/><Relationship Id="rId13" Type="http://schemas.openxmlformats.org/officeDocument/2006/relationships/hyperlink" Target="https://en.wikipedia.org/wiki/Range_of_a_matrix"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Orthonormal" TargetMode="External"/><Relationship Id="rId12" Type="http://schemas.openxmlformats.org/officeDocument/2006/relationships/hyperlink" Target="https://en.wikipedia.org/wiki/Rank_of_a_matrix"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en.wikipedia.org/wiki/Singular_value" TargetMode="External"/><Relationship Id="rId11" Type="http://schemas.openxmlformats.org/officeDocument/2006/relationships/hyperlink" Target="https://en.wikipedia.org/wiki/Least_squares" TargetMode="External"/><Relationship Id="rId5" Type="http://schemas.openxmlformats.org/officeDocument/2006/relationships/hyperlink" Target="https://en.wikipedia.org/wiki/Rectangular_diagonal_matrix" TargetMode="External"/><Relationship Id="rId10" Type="http://schemas.openxmlformats.org/officeDocument/2006/relationships/hyperlink" Target="https://en.wikipedia.org/wiki/Moore%E2%80%93Penrose_pseudoinverse" TargetMode="External"/><Relationship Id="rId4" Type="http://schemas.openxmlformats.org/officeDocument/2006/relationships/hyperlink" Target="https://en.wikipedia.org/wiki/Unitary_matrix" TargetMode="External"/><Relationship Id="rId9" Type="http://schemas.openxmlformats.org/officeDocument/2006/relationships/hyperlink" Target="https://en.wikipedia.org/wiki/Eigenvalues" TargetMode="External"/><Relationship Id="rId14" Type="http://schemas.openxmlformats.org/officeDocument/2006/relationships/hyperlink" Target="https://en.wikipedia.org/wiki/Kernel_(matrix)"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8E6D44D-3850-4497-AB62-92394BA63D6F}" type="slidenum">
              <a:rPr lang="en-GB" smtClean="0"/>
              <a:pPr/>
              <a:t>1</a:t>
            </a:fld>
            <a:endParaRPr lang="en-GB"/>
          </a:p>
        </p:txBody>
      </p:sp>
    </p:spTree>
    <p:extLst>
      <p:ext uri="{BB962C8B-B14F-4D97-AF65-F5344CB8AC3E}">
        <p14:creationId xmlns:p14="http://schemas.microsoft.com/office/powerpoint/2010/main" val="195569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12</a:t>
            </a:fld>
            <a:endParaRPr lang="en-US"/>
          </a:p>
        </p:txBody>
      </p:sp>
    </p:spTree>
    <p:extLst>
      <p:ext uri="{BB962C8B-B14F-4D97-AF65-F5344CB8AC3E}">
        <p14:creationId xmlns:p14="http://schemas.microsoft.com/office/powerpoint/2010/main" val="3525722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89C1D98F-6A56-4EC7-94B7-7764A763C164}" type="slidenum">
              <a:rPr lang="en-US" smtClean="0"/>
              <a:pPr>
                <a:defRPr/>
              </a:pPr>
              <a:t>13</a:t>
            </a:fld>
            <a:endParaRPr lang="en-US"/>
          </a:p>
        </p:txBody>
      </p:sp>
    </p:spTree>
    <p:extLst>
      <p:ext uri="{BB962C8B-B14F-4D97-AF65-F5344CB8AC3E}">
        <p14:creationId xmlns:p14="http://schemas.microsoft.com/office/powerpoint/2010/main" val="2720267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dirty="0">
                <a:solidFill>
                  <a:srgbClr val="FF0000"/>
                </a:solidFill>
              </a:rPr>
              <a:t>Agglomerative clustering is more popular than divisive methods.</a:t>
            </a:r>
          </a:p>
          <a:p>
            <a:r>
              <a:rPr lang="en-US" altLang="zh-CN" dirty="0">
                <a:ea typeface="SimSun" pitchFamily="2" charset="-122"/>
              </a:rPr>
              <a:t>At the beginning, each data point forms a cluster (also called a node).  </a:t>
            </a:r>
          </a:p>
          <a:p>
            <a:r>
              <a:rPr lang="en-US" altLang="zh-CN" dirty="0">
                <a:ea typeface="SimSun" pitchFamily="2" charset="-122"/>
              </a:rPr>
              <a:t>Merge nodes/clusters that have the least distance, Go on merging, Eventually all nodes belong to one cluster</a:t>
            </a:r>
          </a:p>
          <a:p>
            <a:endParaRPr lang="en-US" dirty="0">
              <a:ea typeface="SimSun" pitchFamily="2" charset="-122"/>
            </a:endParaRPr>
          </a:p>
          <a:p>
            <a:r>
              <a:rPr lang="en-US" dirty="0"/>
              <a:t>A few ways to measure distances of two clusters.</a:t>
            </a:r>
          </a:p>
          <a:p>
            <a:r>
              <a:rPr lang="en-US" dirty="0"/>
              <a:t>Results in different variations of the algorithm.</a:t>
            </a:r>
          </a:p>
          <a:p>
            <a:pPr lvl="1"/>
            <a:r>
              <a:rPr lang="en-US" dirty="0"/>
              <a:t>Single link</a:t>
            </a:r>
          </a:p>
          <a:p>
            <a:pPr lvl="1"/>
            <a:r>
              <a:rPr lang="en-US" dirty="0"/>
              <a:t>Complete link</a:t>
            </a:r>
          </a:p>
          <a:p>
            <a:pPr lvl="1"/>
            <a:r>
              <a:rPr lang="en-US" dirty="0"/>
              <a:t>Average link</a:t>
            </a:r>
          </a:p>
          <a:p>
            <a:pPr lvl="1"/>
            <a:r>
              <a:rPr lang="en-US" dirty="0"/>
              <a:t>Centroids</a:t>
            </a:r>
          </a:p>
          <a:p>
            <a:endParaRPr lang="en-US" dirty="0">
              <a:ea typeface="SimSun" pitchFamily="2" charset="-122"/>
            </a:endParaRPr>
          </a:p>
          <a:p>
            <a:endParaRPr lang="en-GB" dirty="0"/>
          </a:p>
        </p:txBody>
      </p:sp>
      <p:sp>
        <p:nvSpPr>
          <p:cNvPr id="4" name="Slide Number Placeholder 3"/>
          <p:cNvSpPr>
            <a:spLocks noGrp="1"/>
          </p:cNvSpPr>
          <p:nvPr>
            <p:ph type="sldNum" sz="quarter" idx="10"/>
          </p:nvPr>
        </p:nvSpPr>
        <p:spPr/>
        <p:txBody>
          <a:bodyPr/>
          <a:lstStyle/>
          <a:p>
            <a:fld id="{700E38E1-8842-4D50-A91A-DDEB46CCB526}" type="slidenum">
              <a:rPr lang="ar-SA" smtClean="0"/>
              <a:pPr/>
              <a:t>16</a:t>
            </a:fld>
            <a:endParaRPr lang="tr-TR"/>
          </a:p>
        </p:txBody>
      </p:sp>
    </p:spTree>
    <p:extLst>
      <p:ext uri="{BB962C8B-B14F-4D97-AF65-F5344CB8AC3E}">
        <p14:creationId xmlns:p14="http://schemas.microsoft.com/office/powerpoint/2010/main" val="3679861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ea typeface="ＭＳ Ｐゴシック" pitchFamily="34" charset="-128"/>
              </a:rPr>
              <a:t>Excerpt From: Benjamin Bengfort, Rebecca </a:t>
            </a:r>
            <a:r>
              <a:rPr lang="en-US" altLang="ja-JP" sz="1200" dirty="0" err="1">
                <a:ea typeface="ＭＳ Ｐゴシック" pitchFamily="34" charset="-128"/>
              </a:rPr>
              <a:t>Bilbro</a:t>
            </a:r>
            <a:r>
              <a:rPr lang="en-US" altLang="ja-JP" sz="1200" dirty="0">
                <a:ea typeface="ＭＳ Ｐゴシック" pitchFamily="34" charset="-128"/>
              </a:rPr>
              <a:t>, Tony Ojeda. “Applied Text Analysis with Python.” Apple Books. </a:t>
            </a:r>
          </a:p>
          <a:p>
            <a:endParaRPr lang="en-GB" dirty="0"/>
          </a:p>
        </p:txBody>
      </p:sp>
      <p:sp>
        <p:nvSpPr>
          <p:cNvPr id="4" name="Slide Number Placeholder 3"/>
          <p:cNvSpPr>
            <a:spLocks noGrp="1"/>
          </p:cNvSpPr>
          <p:nvPr>
            <p:ph type="sldNum" sz="quarter" idx="10"/>
          </p:nvPr>
        </p:nvSpPr>
        <p:spPr/>
        <p:txBody>
          <a:bodyPr/>
          <a:lstStyle/>
          <a:p>
            <a:fld id="{700E38E1-8842-4D50-A91A-DDEB46CCB526}" type="slidenum">
              <a:rPr lang="ar-SA" smtClean="0"/>
              <a:pPr/>
              <a:t>17</a:t>
            </a:fld>
            <a:endParaRPr lang="tr-TR"/>
          </a:p>
        </p:txBody>
      </p:sp>
    </p:spTree>
    <p:extLst>
      <p:ext uri="{BB962C8B-B14F-4D97-AF65-F5344CB8AC3E}">
        <p14:creationId xmlns:p14="http://schemas.microsoft.com/office/powerpoint/2010/main" val="1198844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18</a:t>
            </a:fld>
            <a:endParaRPr lang="en-US"/>
          </a:p>
        </p:txBody>
      </p:sp>
    </p:spTree>
    <p:extLst>
      <p:ext uri="{BB962C8B-B14F-4D97-AF65-F5344CB8AC3E}">
        <p14:creationId xmlns:p14="http://schemas.microsoft.com/office/powerpoint/2010/main" val="3080785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19</a:t>
            </a:fld>
            <a:endParaRPr lang="en-US"/>
          </a:p>
        </p:txBody>
      </p:sp>
    </p:spTree>
    <p:extLst>
      <p:ext uri="{BB962C8B-B14F-4D97-AF65-F5344CB8AC3E}">
        <p14:creationId xmlns:p14="http://schemas.microsoft.com/office/powerpoint/2010/main" val="1286565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r>
              <a:rPr lang="en-GB" dirty="0"/>
              <a:t>Topic Modelling</a:t>
            </a:r>
          </a:p>
        </p:txBody>
      </p:sp>
      <p:sp>
        <p:nvSpPr>
          <p:cNvPr id="4" name="Slide Number Placeholder 3"/>
          <p:cNvSpPr>
            <a:spLocks noGrp="1"/>
          </p:cNvSpPr>
          <p:nvPr>
            <p:ph type="sldNum" sz="quarter" idx="5"/>
          </p:nvPr>
        </p:nvSpPr>
        <p:spPr/>
        <p:txBody>
          <a:bodyPr/>
          <a:lstStyle/>
          <a:p>
            <a:fld id="{77DC6A52-AEF2-D04F-A68E-D0267F57AAF8}" type="slidenum">
              <a:rPr lang="en-US" smtClean="0"/>
              <a:t>21</a:t>
            </a:fld>
            <a:endParaRPr lang="en-US"/>
          </a:p>
        </p:txBody>
      </p:sp>
    </p:spTree>
    <p:extLst>
      <p:ext uri="{BB962C8B-B14F-4D97-AF65-F5344CB8AC3E}">
        <p14:creationId xmlns:p14="http://schemas.microsoft.com/office/powerpoint/2010/main" val="1588612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77DC6A52-AEF2-D04F-A68E-D0267F57AAF8}" type="slidenum">
              <a:rPr lang="en-US" smtClean="0"/>
              <a:t>22</a:t>
            </a:fld>
            <a:endParaRPr lang="en-US"/>
          </a:p>
        </p:txBody>
      </p:sp>
    </p:spTree>
    <p:extLst>
      <p:ext uri="{BB962C8B-B14F-4D97-AF65-F5344CB8AC3E}">
        <p14:creationId xmlns:p14="http://schemas.microsoft.com/office/powerpoint/2010/main" val="3045413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A </a:t>
            </a:r>
            <a:r>
              <a:rPr lang="en-CA" sz="1200" b="1" i="1" kern="1200" dirty="0">
                <a:solidFill>
                  <a:schemeClr val="tx1"/>
                </a:solidFill>
                <a:effectLst/>
                <a:latin typeface="+mn-lt"/>
                <a:ea typeface="+mn-ea"/>
                <a:cs typeface="+mn-cs"/>
              </a:rPr>
              <a:t>topic </a:t>
            </a:r>
            <a:r>
              <a:rPr lang="en-CA" sz="1200" b="1" kern="1200" dirty="0">
                <a:solidFill>
                  <a:schemeClr val="tx1"/>
                </a:solidFill>
                <a:effectLst/>
                <a:latin typeface="+mn-lt"/>
                <a:ea typeface="+mn-ea"/>
                <a:cs typeface="+mn-cs"/>
              </a:rPr>
              <a:t>is formally defined as a distribution over a fixed vocabulary of words [29]. Different topics would have different distributions over the same vocabulary. A topic can be viewed as a cluster of words with related meanings, and each word has a corresponding weight inside this topic. Note that a word from the vocabulary can reside in multiple topics with different weights. </a:t>
            </a:r>
            <a:endParaRPr lang="en-CA" dirty="0"/>
          </a:p>
          <a:p>
            <a:endParaRPr lang="en-GB" dirty="0"/>
          </a:p>
          <a:p>
            <a:r>
              <a:rPr lang="en-GB" dirty="0"/>
              <a:t>Every document is a probability distribution among topics</a:t>
            </a:r>
          </a:p>
          <a:p>
            <a:r>
              <a:rPr lang="en-GB" dirty="0"/>
              <a:t>Every topic is a mix of words</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23</a:t>
            </a:fld>
            <a:endParaRPr lang="en-US"/>
          </a:p>
        </p:txBody>
      </p:sp>
    </p:spTree>
    <p:extLst>
      <p:ext uri="{BB962C8B-B14F-4D97-AF65-F5344CB8AC3E}">
        <p14:creationId xmlns:p14="http://schemas.microsoft.com/office/powerpoint/2010/main" val="4051300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often see the use of the word “latent” to describe many of these techniques, which refers to the fact that these concepts are hidden in the aggregate statistics of the data.</a:t>
            </a:r>
          </a:p>
          <a:p>
            <a:endParaRPr lang="en-GB" dirty="0"/>
          </a:p>
          <a:p>
            <a:r>
              <a:rPr lang="en-GB" dirty="0"/>
              <a:t>Latent= </a:t>
            </a:r>
            <a:r>
              <a:rPr lang="en-US" b="0" i="0" u="none" strike="noStrike" dirty="0">
                <a:solidFill>
                  <a:srgbClr val="202124"/>
                </a:solidFill>
                <a:effectLst/>
                <a:latin typeface="arial" panose="020B0604020202020204" pitchFamily="34" charset="0"/>
              </a:rPr>
              <a:t>hidden or concealed.</a:t>
            </a:r>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24</a:t>
            </a:fld>
            <a:endParaRPr lang="en-US"/>
          </a:p>
        </p:txBody>
      </p:sp>
    </p:spTree>
    <p:extLst>
      <p:ext uri="{BB962C8B-B14F-4D97-AF65-F5344CB8AC3E}">
        <p14:creationId xmlns:p14="http://schemas.microsoft.com/office/powerpoint/2010/main" val="2820004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Riochi</a:t>
            </a:r>
            <a:endParaRPr lang="en-US" dirty="0"/>
          </a:p>
        </p:txBody>
      </p:sp>
      <p:sp>
        <p:nvSpPr>
          <p:cNvPr id="4" name="Slide Number Placeholder 3"/>
          <p:cNvSpPr>
            <a:spLocks noGrp="1"/>
          </p:cNvSpPr>
          <p:nvPr>
            <p:ph type="sldNum" sz="quarter" idx="5"/>
          </p:nvPr>
        </p:nvSpPr>
        <p:spPr/>
        <p:txBody>
          <a:bodyPr/>
          <a:lstStyle/>
          <a:p>
            <a:fld id="{77DC6A52-AEF2-D04F-A68E-D0267F57AAF8}" type="slidenum">
              <a:rPr lang="en-US" smtClean="0"/>
              <a:t>2</a:t>
            </a:fld>
            <a:endParaRPr lang="en-US"/>
          </a:p>
        </p:txBody>
      </p:sp>
    </p:spTree>
    <p:extLst>
      <p:ext uri="{BB962C8B-B14F-4D97-AF65-F5344CB8AC3E}">
        <p14:creationId xmlns:p14="http://schemas.microsoft.com/office/powerpoint/2010/main" val="4279092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	The simplest topic model is </a:t>
            </a:r>
            <a:r>
              <a:rPr lang="en-CA" sz="1200" b="1" i="1" kern="1200" dirty="0">
                <a:solidFill>
                  <a:schemeClr val="tx1"/>
                </a:solidFill>
                <a:effectLst/>
                <a:latin typeface="+mn-lt"/>
                <a:ea typeface="+mn-ea"/>
                <a:cs typeface="+mn-cs"/>
              </a:rPr>
              <a:t>latent Dirichlet allocation</a:t>
            </a:r>
            <a:r>
              <a:rPr lang="en-CA" sz="1200" b="1" kern="1200" dirty="0">
                <a:solidFill>
                  <a:schemeClr val="tx1"/>
                </a:solidFill>
                <a:effectLst/>
                <a:latin typeface="+mn-lt"/>
                <a:ea typeface="+mn-ea"/>
                <a:cs typeface="+mn-cs"/>
              </a:rPr>
              <a:t>. In generative probabilistic modeling, data is treated as the result of a generative process that includes hidden variables. LDA assumes that there is a fixed vocabulary of words, and the number of the latent topics is predefined and remains constant. LDA assumes that each latent topic follows a Dirichlet distribution [30] over the vocabulary, and each document is represented as a random mixture of latent topics.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28</a:t>
            </a:fld>
            <a:endParaRPr lang="en-US"/>
          </a:p>
        </p:txBody>
      </p:sp>
    </p:spTree>
    <p:extLst>
      <p:ext uri="{BB962C8B-B14F-4D97-AF65-F5344CB8AC3E}">
        <p14:creationId xmlns:p14="http://schemas.microsoft.com/office/powerpoint/2010/main" val="409145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Figure 9-4 illustrates the intuitions behind LDA. The left side of the figure shows four topics built from a corpus, where each topic contains a list of the most important words from the vocabulary. The four example topics are related to problem, policy, neural, and report. For each document, a distribution over the topics is chosen, as shown in the histogram on the right. Next, a topic assignment is picked for each word in the document, and the word from the corresponding topic (colored discs) is chosen. In reality, only the </a:t>
            </a:r>
            <a:r>
              <a:rPr lang="en-CA" sz="1200" b="1" kern="1200" dirty="0" err="1">
                <a:solidFill>
                  <a:schemeClr val="tx1"/>
                </a:solidFill>
                <a:effectLst/>
                <a:latin typeface="+mn-lt"/>
                <a:ea typeface="+mn-ea"/>
                <a:cs typeface="+mn-cs"/>
              </a:rPr>
              <a:t>docu-ments</a:t>
            </a:r>
            <a:r>
              <a:rPr lang="en-CA" sz="1200" b="1" kern="1200" dirty="0">
                <a:solidFill>
                  <a:schemeClr val="tx1"/>
                </a:solidFill>
                <a:effectLst/>
                <a:latin typeface="+mn-lt"/>
                <a:ea typeface="+mn-ea"/>
                <a:cs typeface="+mn-cs"/>
              </a:rPr>
              <a:t> (as shown in the middle of the figure) are available. The goal of LDA is to infer the underlying topics, topic proportions, and topic assignments for every document.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The reader can refer to the original paper [</a:t>
            </a:r>
            <a:r>
              <a:rPr lang="en-CA" sz="1200" b="1" kern="1200" dirty="0" err="1">
                <a:solidFill>
                  <a:schemeClr val="tx1"/>
                </a:solidFill>
                <a:effectLst/>
                <a:latin typeface="+mn-lt"/>
                <a:ea typeface="+mn-ea"/>
                <a:cs typeface="+mn-cs"/>
              </a:rPr>
              <a:t>Blei</a:t>
            </a:r>
            <a:r>
              <a:rPr lang="en-CA" sz="1200" b="1" kern="1200" dirty="0">
                <a:solidFill>
                  <a:schemeClr val="tx1"/>
                </a:solidFill>
                <a:effectLst/>
                <a:latin typeface="+mn-lt"/>
                <a:ea typeface="+mn-ea"/>
                <a:cs typeface="+mn-cs"/>
              </a:rPr>
              <a:t>, A. Ng &amp; Jordan]] for the mathematical detail of LDA. Basically, LDA can be viewed as a case of hierarchical Bayesian estimation with a posterior distribution to group data such as documents with similar topics.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29</a:t>
            </a:fld>
            <a:endParaRPr lang="en-US"/>
          </a:p>
        </p:txBody>
      </p:sp>
    </p:spTree>
    <p:extLst>
      <p:ext uri="{BB962C8B-B14F-4D97-AF65-F5344CB8AC3E}">
        <p14:creationId xmlns:p14="http://schemas.microsoft.com/office/powerpoint/2010/main" val="3917448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Intuitively, the LDA model tries to find groups of words (the topics) that appear together frequently. LDA also requires that each document can be understood as a “mixture” of a subset of the topics. It is important to understand that for the machine learning model a “topic” might not be what we would normally call a topic in every‐ day speech, but that it resembles more the components extracted by PCA or NMF (which we discussed in Chapter 3), which might or might not have a semantic mean‐ </a:t>
            </a:r>
            <a:r>
              <a:rPr lang="en-CA" sz="1200" kern="1200" dirty="0" err="1">
                <a:solidFill>
                  <a:schemeClr val="tx1"/>
                </a:solidFill>
                <a:effectLst/>
                <a:latin typeface="+mn-lt"/>
                <a:ea typeface="+mn-ea"/>
                <a:cs typeface="+mn-cs"/>
              </a:rPr>
              <a:t>ing</a:t>
            </a:r>
            <a:r>
              <a:rPr lang="en-CA" sz="1200" kern="1200" dirty="0">
                <a:solidFill>
                  <a:schemeClr val="tx1"/>
                </a:solidFill>
                <a:effectLst/>
                <a:latin typeface="+mn-lt"/>
                <a:ea typeface="+mn-ea"/>
                <a:cs typeface="+mn-cs"/>
              </a:rPr>
              <a:t>. Even if there is a semantic meaning for an LDA “topic”, it might not be some‐ thing we’d usually call a topic. Going back to the example of news articles, we might have a collection of articles about sports, politics, and finance, written by two specific authors. In a politics article, we might expect to see words like “governor,” “vote,” “party,” etc., while in a sports article we might expect words like “team,” “score,” and “season.” Words in each of these groups will likely appear together, while it’s less likely that, for example, “team” and “governor” will appear together. However, these are not the only groups of words we might expect to appear together. The two reporters might prefer different phrases or different choices of words. Maybe one of them likes to use the word “demarcate” and one likes the word “polarize.” Other “topics” would then be “words often used by reporter A” and “words often used by reporter B,” though these are not topics in the usual sense of the word.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30</a:t>
            </a:fld>
            <a:endParaRPr lang="en-US"/>
          </a:p>
        </p:txBody>
      </p:sp>
    </p:spTree>
    <p:extLst>
      <p:ext uri="{BB962C8B-B14F-4D97-AF65-F5344CB8AC3E}">
        <p14:creationId xmlns:p14="http://schemas.microsoft.com/office/powerpoint/2010/main" val="863100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Figure 9-13 visualizes ten topics built from the five-star reviews. Each topic focuses on a different aspect that can characterize the reviews. The disc size represents the weight of a word.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31</a:t>
            </a:fld>
            <a:endParaRPr lang="en-US"/>
          </a:p>
        </p:txBody>
      </p:sp>
    </p:spTree>
    <p:extLst>
      <p:ext uri="{BB962C8B-B14F-4D97-AF65-F5344CB8AC3E}">
        <p14:creationId xmlns:p14="http://schemas.microsoft.com/office/powerpoint/2010/main" val="879185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Figure 9-14 visualizes ten topics from one-star reviews. For example, the bottom-right topic contains words such as </a:t>
            </a:r>
            <a:r>
              <a:rPr lang="en-CA" sz="1200" i="1" kern="1200" dirty="0">
                <a:solidFill>
                  <a:schemeClr val="tx1"/>
                </a:solidFill>
                <a:effectLst/>
                <a:latin typeface="+mn-lt"/>
                <a:ea typeface="+mn-ea"/>
                <a:cs typeface="+mn-cs"/>
              </a:rPr>
              <a:t>button</a:t>
            </a:r>
            <a:r>
              <a:rPr lang="en-CA" sz="1200" b="1" kern="1200" dirty="0">
                <a:solidFill>
                  <a:schemeClr val="tx1"/>
                </a:solidFill>
                <a:effectLst/>
                <a:latin typeface="+mn-lt"/>
                <a:ea typeface="+mn-ea"/>
                <a:cs typeface="+mn-cs"/>
              </a:rPr>
              <a:t>, </a:t>
            </a:r>
            <a:r>
              <a:rPr lang="en-CA" sz="1200" i="1" kern="1200" dirty="0">
                <a:solidFill>
                  <a:schemeClr val="tx1"/>
                </a:solidFill>
                <a:effectLst/>
                <a:latin typeface="+mn-lt"/>
                <a:ea typeface="+mn-ea"/>
                <a:cs typeface="+mn-cs"/>
              </a:rPr>
              <a:t>power</a:t>
            </a:r>
            <a:r>
              <a:rPr lang="en-CA" sz="1200" b="1" kern="1200" dirty="0">
                <a:solidFill>
                  <a:schemeClr val="tx1"/>
                </a:solidFill>
                <a:effectLst/>
                <a:latin typeface="+mn-lt"/>
                <a:ea typeface="+mn-ea"/>
                <a:cs typeface="+mn-cs"/>
              </a:rPr>
              <a:t>, and </a:t>
            </a:r>
            <a:r>
              <a:rPr lang="en-CA" sz="1200" i="1" kern="1200" dirty="0">
                <a:solidFill>
                  <a:schemeClr val="tx1"/>
                </a:solidFill>
                <a:effectLst/>
                <a:latin typeface="+mn-lt"/>
                <a:ea typeface="+mn-ea"/>
                <a:cs typeface="+mn-cs"/>
              </a:rPr>
              <a:t>broken</a:t>
            </a:r>
            <a:r>
              <a:rPr lang="en-CA" sz="1200" b="1" kern="1200" dirty="0">
                <a:solidFill>
                  <a:schemeClr val="tx1"/>
                </a:solidFill>
                <a:effectLst/>
                <a:latin typeface="+mn-lt"/>
                <a:ea typeface="+mn-ea"/>
                <a:cs typeface="+mn-cs"/>
              </a:rPr>
              <a:t>, which may indicate that </a:t>
            </a:r>
            <a:r>
              <a:rPr lang="en-CA" sz="1200" b="1" kern="1200" dirty="0" err="1">
                <a:solidFill>
                  <a:schemeClr val="tx1"/>
                </a:solidFill>
                <a:effectLst/>
                <a:latin typeface="+mn-lt"/>
                <a:ea typeface="+mn-ea"/>
                <a:cs typeface="+mn-cs"/>
              </a:rPr>
              <a:t>bPhone</a:t>
            </a:r>
            <a:r>
              <a:rPr lang="en-CA" sz="1200" b="1" kern="1200" dirty="0">
                <a:solidFill>
                  <a:schemeClr val="tx1"/>
                </a:solidFill>
                <a:effectLst/>
                <a:latin typeface="+mn-lt"/>
                <a:ea typeface="+mn-ea"/>
                <a:cs typeface="+mn-cs"/>
              </a:rPr>
              <a:t> has problems related to button and power supply. The Data Science team can track down these reviews and find out if that’s really the case.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32</a:t>
            </a:fld>
            <a:endParaRPr lang="en-US"/>
          </a:p>
        </p:txBody>
      </p:sp>
    </p:spTree>
    <p:extLst>
      <p:ext uri="{BB962C8B-B14F-4D97-AF65-F5344CB8AC3E}">
        <p14:creationId xmlns:p14="http://schemas.microsoft.com/office/powerpoint/2010/main" val="1219453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33</a:t>
            </a:fld>
            <a:endParaRPr lang="en-US"/>
          </a:p>
        </p:txBody>
      </p:sp>
    </p:spTree>
    <p:extLst>
      <p:ext uri="{BB962C8B-B14F-4D97-AF65-F5344CB8AC3E}">
        <p14:creationId xmlns:p14="http://schemas.microsoft.com/office/powerpoint/2010/main" val="1739376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We will learn a topic model with 10 topics, which is few enough that we can look at all of them. Similarly to the components in NMF, topics don’t have an inherent ordering, and changing the number of topics will change all of the topics.10 We’ll use the "batch" learning method, which is somewhat slower than the default ("online") but usually provides better results, and increase "</a:t>
            </a:r>
            <a:r>
              <a:rPr lang="en-CA" sz="1200" kern="1200" dirty="0" err="1">
                <a:solidFill>
                  <a:schemeClr val="tx1"/>
                </a:solidFill>
                <a:effectLst/>
                <a:latin typeface="+mn-lt"/>
                <a:ea typeface="+mn-ea"/>
                <a:cs typeface="+mn-cs"/>
              </a:rPr>
              <a:t>max_iter</a:t>
            </a:r>
            <a:r>
              <a:rPr lang="en-CA" sz="1200" kern="1200" dirty="0">
                <a:solidFill>
                  <a:schemeClr val="tx1"/>
                </a:solidFill>
                <a:effectLst/>
                <a:latin typeface="+mn-lt"/>
                <a:ea typeface="+mn-ea"/>
                <a:cs typeface="+mn-cs"/>
              </a:rPr>
              <a:t>", which can also lead to better models: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34</a:t>
            </a:fld>
            <a:endParaRPr lang="en-US"/>
          </a:p>
        </p:txBody>
      </p:sp>
    </p:spTree>
    <p:extLst>
      <p:ext uri="{BB962C8B-B14F-4D97-AF65-F5344CB8AC3E}">
        <p14:creationId xmlns:p14="http://schemas.microsoft.com/office/powerpoint/2010/main" val="3160592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looking at the highest- ranking words for each topic . Judging from the important words, topic 1 seems to be about historical and war mov‐</a:t>
            </a:r>
            <a:r>
              <a:rPr lang="en-CA" sz="1200" kern="1200" dirty="0" err="1">
                <a:solidFill>
                  <a:schemeClr val="tx1"/>
                </a:solidFill>
                <a:effectLst/>
                <a:latin typeface="+mn-lt"/>
                <a:ea typeface="+mn-ea"/>
                <a:cs typeface="+mn-cs"/>
              </a:rPr>
              <a:t>ies</a:t>
            </a:r>
            <a:r>
              <a:rPr lang="en-CA" sz="1200" kern="1200" dirty="0">
                <a:solidFill>
                  <a:schemeClr val="tx1"/>
                </a:solidFill>
                <a:effectLst/>
                <a:latin typeface="+mn-lt"/>
                <a:ea typeface="+mn-ea"/>
                <a:cs typeface="+mn-cs"/>
              </a:rPr>
              <a:t>, topic 2 might be about bad comedies, topic 3 might be about TV series. Topic 4 seems to capture some very common words, while topic 6 appears to be about child‐ ren’s movies and topic 8 seems to capture award-related reviews. Using only 10 topics, each of the topics needs to be very broad, so that they can together cover all the different kinds of reviews in our dataset.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35</a:t>
            </a:fld>
            <a:endParaRPr lang="en-US"/>
          </a:p>
        </p:txBody>
      </p:sp>
    </p:spTree>
    <p:extLst>
      <p:ext uri="{BB962C8B-B14F-4D97-AF65-F5344CB8AC3E}">
        <p14:creationId xmlns:p14="http://schemas.microsoft.com/office/powerpoint/2010/main" val="3016920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topics we extracted this time seem to be more specific, though many are hard to interpret. Topic 7 seems to be about horror movies and thrillers; topics 16 and 54 seem to capture bad reviews, while topic 63 mostly seems to be capturing positive reviews of comedies. </a:t>
            </a:r>
            <a:endParaRPr lang="en-CA" dirty="0"/>
          </a:p>
          <a:p>
            <a:r>
              <a:rPr lang="en-GB" dirty="0"/>
              <a:t>https://</a:t>
            </a:r>
            <a:r>
              <a:rPr lang="en-GB" dirty="0" err="1"/>
              <a:t>github.com</a:t>
            </a:r>
            <a:r>
              <a:rPr lang="en-GB" dirty="0"/>
              <a:t>/</a:t>
            </a:r>
            <a:r>
              <a:rPr lang="en-GB" dirty="0" err="1"/>
              <a:t>amueller</a:t>
            </a:r>
            <a:r>
              <a:rPr lang="en-GB" dirty="0"/>
              <a:t>/</a:t>
            </a:r>
            <a:r>
              <a:rPr lang="en-GB" dirty="0" err="1"/>
              <a:t>introduction_to_ml_with_python</a:t>
            </a:r>
            <a:r>
              <a:rPr lang="en-GB" dirty="0"/>
              <a:t>/blob/master/07-working-with-text-data.ipynb</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36</a:t>
            </a:fld>
            <a:endParaRPr lang="en-US"/>
          </a:p>
        </p:txBody>
      </p:sp>
    </p:spTree>
    <p:extLst>
      <p:ext uri="{BB962C8B-B14F-4D97-AF65-F5344CB8AC3E}">
        <p14:creationId xmlns:p14="http://schemas.microsoft.com/office/powerpoint/2010/main" val="19380319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As we can see, this topic covers a wide variety of music-centered reviews, from </a:t>
            </a:r>
            <a:r>
              <a:rPr lang="en-CA" sz="1200" kern="1200" dirty="0" err="1">
                <a:solidFill>
                  <a:schemeClr val="tx1"/>
                </a:solidFill>
                <a:effectLst/>
                <a:latin typeface="+mn-lt"/>
                <a:ea typeface="+mn-ea"/>
                <a:cs typeface="+mn-cs"/>
              </a:rPr>
              <a:t>musi</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cals</a:t>
            </a:r>
            <a:r>
              <a:rPr lang="en-CA" sz="1200" kern="1200" dirty="0">
                <a:solidFill>
                  <a:schemeClr val="tx1"/>
                </a:solidFill>
                <a:effectLst/>
                <a:latin typeface="+mn-lt"/>
                <a:ea typeface="+mn-ea"/>
                <a:cs typeface="+mn-cs"/>
              </a:rPr>
              <a:t>, to biographical movies, to some hard-to-specify genre in the last review.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37</a:t>
            </a:fld>
            <a:endParaRPr lang="en-US"/>
          </a:p>
        </p:txBody>
      </p:sp>
    </p:spTree>
    <p:extLst>
      <p:ext uri="{BB962C8B-B14F-4D97-AF65-F5344CB8AC3E}">
        <p14:creationId xmlns:p14="http://schemas.microsoft.com/office/powerpoint/2010/main" val="1985653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77DC6A52-AEF2-D04F-A68E-D0267F57AAF8}" type="slidenum">
              <a:rPr lang="en-US" smtClean="0"/>
              <a:t>3</a:t>
            </a:fld>
            <a:endParaRPr lang="en-US"/>
          </a:p>
        </p:txBody>
      </p:sp>
    </p:spTree>
    <p:extLst>
      <p:ext uri="{BB962C8B-B14F-4D97-AF65-F5344CB8AC3E}">
        <p14:creationId xmlns:p14="http://schemas.microsoft.com/office/powerpoint/2010/main" val="3440378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Graph shows how much weight each topic gets over‐ all, by summing the </a:t>
            </a:r>
            <a:r>
              <a:rPr lang="en-CA" sz="1200" kern="1200" dirty="0" err="1">
                <a:solidFill>
                  <a:schemeClr val="tx1"/>
                </a:solidFill>
                <a:effectLst/>
                <a:latin typeface="+mn-lt"/>
                <a:ea typeface="+mn-ea"/>
                <a:cs typeface="+mn-cs"/>
              </a:rPr>
              <a:t>document_topics</a:t>
            </a:r>
            <a:r>
              <a:rPr lang="en-CA" sz="1200" kern="1200" dirty="0">
                <a:solidFill>
                  <a:schemeClr val="tx1"/>
                </a:solidFill>
                <a:effectLst/>
                <a:latin typeface="+mn-lt"/>
                <a:ea typeface="+mn-ea"/>
                <a:cs typeface="+mn-cs"/>
              </a:rPr>
              <a:t> over all reviews. We name each topic by the two most common words. </a:t>
            </a:r>
            <a:endParaRPr lang="en-CA" dirty="0"/>
          </a:p>
          <a:p>
            <a:r>
              <a:rPr lang="en-CA" sz="1200" kern="1200" dirty="0">
                <a:solidFill>
                  <a:schemeClr val="tx1"/>
                </a:solidFill>
                <a:effectLst/>
                <a:latin typeface="+mn-lt"/>
                <a:ea typeface="+mn-ea"/>
                <a:cs typeface="+mn-cs"/>
              </a:rPr>
              <a:t>The most important topics are 97, which seems to consist mostly of </a:t>
            </a:r>
            <a:r>
              <a:rPr lang="en-CA" sz="1200" kern="1200" dirty="0" err="1">
                <a:solidFill>
                  <a:schemeClr val="tx1"/>
                </a:solidFill>
                <a:effectLst/>
                <a:latin typeface="+mn-lt"/>
                <a:ea typeface="+mn-ea"/>
                <a:cs typeface="+mn-cs"/>
              </a:rPr>
              <a:t>stopwords</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possi</a:t>
            </a:r>
            <a:r>
              <a:rPr lang="en-CA" sz="1200" kern="1200" dirty="0">
                <a:solidFill>
                  <a:schemeClr val="tx1"/>
                </a:solidFill>
                <a:effectLst/>
                <a:latin typeface="+mn-lt"/>
                <a:ea typeface="+mn-ea"/>
                <a:cs typeface="+mn-cs"/>
              </a:rPr>
              <a:t>‐ </a:t>
            </a:r>
            <a:r>
              <a:rPr lang="en-CA" sz="1200" kern="1200" dirty="0" err="1">
                <a:solidFill>
                  <a:schemeClr val="tx1"/>
                </a:solidFill>
                <a:effectLst/>
                <a:latin typeface="+mn-lt"/>
                <a:ea typeface="+mn-ea"/>
                <a:cs typeface="+mn-cs"/>
              </a:rPr>
              <a:t>bly</a:t>
            </a:r>
            <a:r>
              <a:rPr lang="en-CA" sz="1200" kern="1200" dirty="0">
                <a:solidFill>
                  <a:schemeClr val="tx1"/>
                </a:solidFill>
                <a:effectLst/>
                <a:latin typeface="+mn-lt"/>
                <a:ea typeface="+mn-ea"/>
                <a:cs typeface="+mn-cs"/>
              </a:rPr>
              <a:t> with a slight negative direction; topic 16, which is clearly about bad reviews; </a:t>
            </a:r>
            <a:r>
              <a:rPr lang="en-CA" sz="1200" kern="1200" dirty="0" err="1">
                <a:solidFill>
                  <a:schemeClr val="tx1"/>
                </a:solidFill>
                <a:effectLst/>
                <a:latin typeface="+mn-lt"/>
                <a:ea typeface="+mn-ea"/>
                <a:cs typeface="+mn-cs"/>
              </a:rPr>
              <a:t>fol</a:t>
            </a:r>
            <a:r>
              <a:rPr lang="en-CA" sz="1200" kern="1200" dirty="0">
                <a:solidFill>
                  <a:schemeClr val="tx1"/>
                </a:solidFill>
                <a:effectLst/>
                <a:latin typeface="+mn-lt"/>
                <a:ea typeface="+mn-ea"/>
                <a:cs typeface="+mn-cs"/>
              </a:rPr>
              <a:t>‐ lowed by some genre-specific topics and 36 and 37, both of which seem to contain laudatory words. </a:t>
            </a:r>
            <a:endParaRPr lang="en-CA" dirty="0"/>
          </a:p>
          <a:p>
            <a:r>
              <a:rPr lang="en-CA" sz="1200" kern="1200" dirty="0">
                <a:solidFill>
                  <a:schemeClr val="tx1"/>
                </a:solidFill>
                <a:effectLst/>
                <a:latin typeface="+mn-lt"/>
                <a:ea typeface="+mn-ea"/>
                <a:cs typeface="+mn-cs"/>
              </a:rPr>
              <a:t>It seems like LDA mostly discovered two kind of topics</a:t>
            </a:r>
            <a:r>
              <a:rPr lang="en-CA" sz="1200" b="1" kern="1200" dirty="0">
                <a:solidFill>
                  <a:schemeClr val="tx1"/>
                </a:solidFill>
                <a:effectLst/>
                <a:latin typeface="+mn-lt"/>
                <a:ea typeface="+mn-ea"/>
                <a:cs typeface="+mn-cs"/>
              </a:rPr>
              <a:t>, genre-specific and rating- specific</a:t>
            </a:r>
            <a:r>
              <a:rPr lang="en-CA" sz="1200" kern="1200" dirty="0">
                <a:solidFill>
                  <a:schemeClr val="tx1"/>
                </a:solidFill>
                <a:effectLst/>
                <a:latin typeface="+mn-lt"/>
                <a:ea typeface="+mn-ea"/>
                <a:cs typeface="+mn-cs"/>
              </a:rPr>
              <a:t>, in addition to several more unspecific topics. This is an interesting discovery, as most reviews are made up of some movie-specific comments and some comments that justify or emphasize the rating.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38</a:t>
            </a:fld>
            <a:endParaRPr lang="en-US"/>
          </a:p>
        </p:txBody>
      </p:sp>
    </p:spTree>
    <p:extLst>
      <p:ext uri="{BB962C8B-B14F-4D97-AF65-F5344CB8AC3E}">
        <p14:creationId xmlns:p14="http://schemas.microsoft.com/office/powerpoint/2010/main" val="3840315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39</a:t>
            </a:fld>
            <a:endParaRPr lang="en-US"/>
          </a:p>
        </p:txBody>
      </p:sp>
    </p:spTree>
    <p:extLst>
      <p:ext uri="{BB962C8B-B14F-4D97-AF65-F5344CB8AC3E}">
        <p14:creationId xmlns:p14="http://schemas.microsoft.com/office/powerpoint/2010/main" val="30691113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40</a:t>
            </a:fld>
            <a:endParaRPr lang="en-US"/>
          </a:p>
        </p:txBody>
      </p:sp>
    </p:spTree>
    <p:extLst>
      <p:ext uri="{BB962C8B-B14F-4D97-AF65-F5344CB8AC3E}">
        <p14:creationId xmlns:p14="http://schemas.microsoft.com/office/powerpoint/2010/main" val="3321074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Tuning parameter, </a:t>
            </a:r>
            <a:r>
              <a:rPr lang="el-GR" sz="1200" b="0" i="0" u="none" strike="noStrike" kern="1200" dirty="0">
                <a:solidFill>
                  <a:schemeClr val="tx1"/>
                </a:solidFill>
                <a:effectLst/>
                <a:latin typeface="+mn-lt"/>
                <a:ea typeface="+mn-ea"/>
                <a:cs typeface="+mn-cs"/>
              </a:rPr>
              <a:t>0≤λ≤1, </a:t>
            </a:r>
            <a:r>
              <a:rPr lang="en-CA" sz="1200" b="0" i="0" u="none" strike="noStrike" kern="1200" dirty="0">
                <a:solidFill>
                  <a:schemeClr val="tx1"/>
                </a:solidFill>
                <a:effectLst/>
                <a:latin typeface="+mn-lt"/>
                <a:ea typeface="+mn-ea"/>
                <a:cs typeface="+mn-cs"/>
              </a:rPr>
              <a:t>controls how the terms are ranked for each topic, where terms are listed in decreasing of </a:t>
            </a:r>
            <a:r>
              <a:rPr lang="en-CA" sz="1200" b="0" i="1" u="none" strike="noStrike" kern="1200" dirty="0">
                <a:solidFill>
                  <a:schemeClr val="tx1"/>
                </a:solidFill>
                <a:effectLst/>
                <a:latin typeface="+mn-lt"/>
                <a:ea typeface="+mn-ea"/>
                <a:cs typeface="+mn-cs"/>
              </a:rPr>
              <a:t>relevance</a:t>
            </a:r>
            <a:r>
              <a:rPr lang="en-CA" sz="1200" b="0" i="0" u="none" strike="noStrike" kern="1200" dirty="0">
                <a:solidFill>
                  <a:schemeClr val="tx1"/>
                </a:solidFill>
                <a:effectLst/>
                <a:latin typeface="+mn-lt"/>
                <a:ea typeface="+mn-ea"/>
                <a:cs typeface="+mn-cs"/>
              </a:rPr>
              <a:t>, where the relevance of term w to topic t is defined as </a:t>
            </a:r>
            <a:r>
              <a:rPr lang="el-GR" sz="1200" b="0" i="0" u="none" strike="noStrike" kern="1200" dirty="0">
                <a:solidFill>
                  <a:schemeClr val="tx1"/>
                </a:solidFill>
                <a:effectLst/>
                <a:latin typeface="+mn-lt"/>
                <a:ea typeface="+mn-ea"/>
                <a:cs typeface="+mn-cs"/>
              </a:rPr>
              <a:t>λ×</a:t>
            </a:r>
            <a:r>
              <a:rPr lang="en-CA" sz="1200" b="0" i="0" u="none" strike="noStrike" kern="1200" dirty="0">
                <a:solidFill>
                  <a:schemeClr val="tx1"/>
                </a:solidFill>
                <a:effectLst/>
                <a:latin typeface="+mn-lt"/>
                <a:ea typeface="+mn-ea"/>
                <a:cs typeface="+mn-cs"/>
              </a:rPr>
              <a:t>p(</a:t>
            </a:r>
            <a:r>
              <a:rPr lang="en-CA" sz="1200" b="0" i="0" u="none" strike="noStrike" kern="1200" dirty="0" err="1">
                <a:solidFill>
                  <a:schemeClr val="tx1"/>
                </a:solidFill>
                <a:effectLst/>
                <a:latin typeface="+mn-lt"/>
                <a:ea typeface="+mn-ea"/>
                <a:cs typeface="+mn-cs"/>
              </a:rPr>
              <a:t>w∣t</a:t>
            </a:r>
            <a:r>
              <a:rPr lang="en-CA" sz="1200" b="0" i="0" u="none" strike="noStrike" kern="1200" dirty="0">
                <a:solidFill>
                  <a:schemeClr val="tx1"/>
                </a:solidFill>
                <a:effectLst/>
                <a:latin typeface="+mn-lt"/>
                <a:ea typeface="+mn-ea"/>
                <a:cs typeface="+mn-cs"/>
              </a:rPr>
              <a:t>)+(1−</a:t>
            </a:r>
            <a:r>
              <a:rPr lang="el-GR" sz="1200" b="0" i="0" u="none" strike="noStrike" kern="1200" dirty="0">
                <a:solidFill>
                  <a:schemeClr val="tx1"/>
                </a:solidFill>
                <a:effectLst/>
                <a:latin typeface="+mn-lt"/>
                <a:ea typeface="+mn-ea"/>
                <a:cs typeface="+mn-cs"/>
              </a:rPr>
              <a:t>λ)×</a:t>
            </a:r>
            <a:r>
              <a:rPr lang="en-CA" sz="1200" b="0" i="0" u="none" strike="noStrike" kern="1200" dirty="0">
                <a:solidFill>
                  <a:schemeClr val="tx1"/>
                </a:solidFill>
                <a:effectLst/>
                <a:latin typeface="+mn-lt"/>
                <a:ea typeface="+mn-ea"/>
                <a:cs typeface="+mn-cs"/>
              </a:rPr>
              <a:t>p(</a:t>
            </a:r>
            <a:r>
              <a:rPr lang="en-CA" sz="1200" b="0" i="0" u="none" strike="noStrike" kern="1200" dirty="0" err="1">
                <a:solidFill>
                  <a:schemeClr val="tx1"/>
                </a:solidFill>
                <a:effectLst/>
                <a:latin typeface="+mn-lt"/>
                <a:ea typeface="+mn-ea"/>
                <a:cs typeface="+mn-cs"/>
              </a:rPr>
              <a:t>w∣t</a:t>
            </a:r>
            <a:r>
              <a:rPr lang="en-CA" sz="1200" b="0" i="0" u="none" strike="noStrike" kern="1200" dirty="0">
                <a:solidFill>
                  <a:schemeClr val="tx1"/>
                </a:solidFill>
                <a:effectLst/>
                <a:latin typeface="+mn-lt"/>
                <a:ea typeface="+mn-ea"/>
                <a:cs typeface="+mn-cs"/>
              </a:rPr>
              <a:t>)/p(w)</a:t>
            </a:r>
            <a:r>
              <a:rPr lang="el-GR" sz="1200" b="0" i="0" u="none" strike="noStrike" kern="1200" dirty="0">
                <a:solidFill>
                  <a:schemeClr val="tx1"/>
                </a:solidFill>
                <a:effectLst/>
                <a:latin typeface="+mn-lt"/>
                <a:ea typeface="+mn-ea"/>
                <a:cs typeface="+mn-cs"/>
              </a:rPr>
              <a:t>λ×</a:t>
            </a:r>
            <a:r>
              <a:rPr lang="en-CA" sz="1200" b="0" i="0" u="none" strike="noStrike" kern="1200" dirty="0">
                <a:solidFill>
                  <a:schemeClr val="tx1"/>
                </a:solidFill>
                <a:effectLst/>
                <a:latin typeface="+mn-lt"/>
                <a:ea typeface="+mn-ea"/>
                <a:cs typeface="+mn-cs"/>
              </a:rPr>
              <a:t>p(</a:t>
            </a:r>
            <a:r>
              <a:rPr lang="en-CA" sz="1200" b="0" i="0" u="none" strike="noStrike" kern="1200" dirty="0" err="1">
                <a:solidFill>
                  <a:schemeClr val="tx1"/>
                </a:solidFill>
                <a:effectLst/>
                <a:latin typeface="+mn-lt"/>
                <a:ea typeface="+mn-ea"/>
                <a:cs typeface="+mn-cs"/>
              </a:rPr>
              <a:t>w∣t</a:t>
            </a:r>
            <a:r>
              <a:rPr lang="en-CA" sz="1200" b="0" i="0" u="none" strike="noStrike" kern="1200" dirty="0">
                <a:solidFill>
                  <a:schemeClr val="tx1"/>
                </a:solidFill>
                <a:effectLst/>
                <a:latin typeface="+mn-lt"/>
                <a:ea typeface="+mn-ea"/>
                <a:cs typeface="+mn-cs"/>
              </a:rPr>
              <a:t>)+(1−</a:t>
            </a:r>
            <a:r>
              <a:rPr lang="el-GR" sz="1200" b="0" i="0" u="none" strike="noStrike" kern="1200" dirty="0">
                <a:solidFill>
                  <a:schemeClr val="tx1"/>
                </a:solidFill>
                <a:effectLst/>
                <a:latin typeface="+mn-lt"/>
                <a:ea typeface="+mn-ea"/>
                <a:cs typeface="+mn-cs"/>
              </a:rPr>
              <a:t>λ)×</a:t>
            </a:r>
            <a:r>
              <a:rPr lang="en-CA" sz="1200" b="0" i="0" u="none" strike="noStrike" kern="1200" dirty="0">
                <a:solidFill>
                  <a:schemeClr val="tx1"/>
                </a:solidFill>
                <a:effectLst/>
                <a:latin typeface="+mn-lt"/>
                <a:ea typeface="+mn-ea"/>
                <a:cs typeface="+mn-cs"/>
              </a:rPr>
              <a:t>p(</a:t>
            </a:r>
            <a:r>
              <a:rPr lang="en-CA" sz="1200" b="0" i="0" u="none" strike="noStrike" kern="1200" dirty="0" err="1">
                <a:solidFill>
                  <a:schemeClr val="tx1"/>
                </a:solidFill>
                <a:effectLst/>
                <a:latin typeface="+mn-lt"/>
                <a:ea typeface="+mn-ea"/>
                <a:cs typeface="+mn-cs"/>
              </a:rPr>
              <a:t>w∣t</a:t>
            </a:r>
            <a:r>
              <a:rPr lang="en-CA" sz="1200" b="0" i="0" u="none" strike="noStrike" kern="1200" dirty="0">
                <a:solidFill>
                  <a:schemeClr val="tx1"/>
                </a:solidFill>
                <a:effectLst/>
                <a:latin typeface="+mn-lt"/>
                <a:ea typeface="+mn-ea"/>
                <a:cs typeface="+mn-cs"/>
              </a:rPr>
              <a:t>)/p(w). Values of </a:t>
            </a:r>
            <a:r>
              <a:rPr lang="el-GR" sz="1200" b="0" i="0" u="none" strike="noStrike" kern="1200" dirty="0">
                <a:solidFill>
                  <a:schemeClr val="tx1"/>
                </a:solidFill>
                <a:effectLst/>
                <a:latin typeface="+mn-lt"/>
                <a:ea typeface="+mn-ea"/>
                <a:cs typeface="+mn-cs"/>
              </a:rPr>
              <a:t>λ </a:t>
            </a:r>
            <a:r>
              <a:rPr lang="en-CA" sz="1200" b="0" i="0" u="none" strike="noStrike" kern="1200" dirty="0">
                <a:solidFill>
                  <a:schemeClr val="tx1"/>
                </a:solidFill>
                <a:effectLst/>
                <a:latin typeface="+mn-lt"/>
                <a:ea typeface="+mn-ea"/>
                <a:cs typeface="+mn-cs"/>
              </a:rPr>
              <a:t>near 1 give high relevance rankings to </a:t>
            </a:r>
            <a:r>
              <a:rPr lang="en-CA" sz="1200" b="0" i="1" u="none" strike="noStrike" kern="1200" dirty="0">
                <a:solidFill>
                  <a:schemeClr val="tx1"/>
                </a:solidFill>
                <a:effectLst/>
                <a:latin typeface="+mn-lt"/>
                <a:ea typeface="+mn-ea"/>
                <a:cs typeface="+mn-cs"/>
              </a:rPr>
              <a:t>frequent</a:t>
            </a:r>
            <a:r>
              <a:rPr lang="en-CA" sz="1200" b="0" i="0" u="none" strike="noStrike" kern="1200" dirty="0">
                <a:solidFill>
                  <a:schemeClr val="tx1"/>
                </a:solidFill>
                <a:effectLst/>
                <a:latin typeface="+mn-lt"/>
                <a:ea typeface="+mn-ea"/>
                <a:cs typeface="+mn-cs"/>
              </a:rPr>
              <a:t> terms within a given topic, whereas values of </a:t>
            </a:r>
            <a:r>
              <a:rPr lang="el-GR" sz="1200" b="0" i="0" u="none" strike="noStrike" kern="1200" dirty="0">
                <a:solidFill>
                  <a:schemeClr val="tx1"/>
                </a:solidFill>
                <a:effectLst/>
                <a:latin typeface="+mn-lt"/>
                <a:ea typeface="+mn-ea"/>
                <a:cs typeface="+mn-cs"/>
              </a:rPr>
              <a:t>λ </a:t>
            </a:r>
            <a:r>
              <a:rPr lang="en-CA" sz="1200" b="0" i="0" u="none" strike="noStrike" kern="1200" dirty="0">
                <a:solidFill>
                  <a:schemeClr val="tx1"/>
                </a:solidFill>
                <a:effectLst/>
                <a:latin typeface="+mn-lt"/>
                <a:ea typeface="+mn-ea"/>
                <a:cs typeface="+mn-cs"/>
              </a:rPr>
              <a:t>near zero give high relevance rankings to </a:t>
            </a:r>
            <a:r>
              <a:rPr lang="en-CA" sz="1200" b="0" i="1" u="none" strike="noStrike" kern="1200" dirty="0">
                <a:solidFill>
                  <a:schemeClr val="tx1"/>
                </a:solidFill>
                <a:effectLst/>
                <a:latin typeface="+mn-lt"/>
                <a:ea typeface="+mn-ea"/>
                <a:cs typeface="+mn-cs"/>
              </a:rPr>
              <a:t>exclusive</a:t>
            </a:r>
            <a:r>
              <a:rPr lang="en-CA" sz="1200" b="0" i="0" u="none" strike="noStrike" kern="1200" dirty="0">
                <a:solidFill>
                  <a:schemeClr val="tx1"/>
                </a:solidFill>
                <a:effectLst/>
                <a:latin typeface="+mn-lt"/>
                <a:ea typeface="+mn-ea"/>
                <a:cs typeface="+mn-cs"/>
              </a:rPr>
              <a:t> terms within a topic. </a:t>
            </a:r>
          </a:p>
          <a:p>
            <a:endParaRPr lang="en-CA" sz="1200" b="0" i="0" u="none" strike="noStrike" kern="1200" dirty="0">
              <a:solidFill>
                <a:schemeClr val="tx1"/>
              </a:solidFill>
              <a:effectLst/>
              <a:latin typeface="+mn-lt"/>
              <a:ea typeface="+mn-ea"/>
              <a:cs typeface="+mn-cs"/>
            </a:endParaRPr>
          </a:p>
          <a:p>
            <a:r>
              <a:rPr lang="en-CA" sz="1200" b="0" i="0" u="none" strike="noStrike" kern="1200" dirty="0" err="1">
                <a:solidFill>
                  <a:schemeClr val="tx1"/>
                </a:solidFill>
                <a:effectLst/>
                <a:latin typeface="+mn-lt"/>
                <a:ea typeface="+mn-ea"/>
                <a:cs typeface="+mn-cs"/>
              </a:rPr>
              <a:t>Exampe</a:t>
            </a:r>
            <a:r>
              <a:rPr lang="en-CA" sz="1200" b="0" i="0" u="none" strike="noStrike" kern="1200" dirty="0">
                <a:solidFill>
                  <a:schemeClr val="tx1"/>
                </a:solidFill>
                <a:effectLst/>
                <a:latin typeface="+mn-lt"/>
                <a:ea typeface="+mn-ea"/>
                <a:cs typeface="+mn-cs"/>
              </a:rPr>
              <a:t> 1: in the movie review data, you can quickly see that Topic 7 is broadly about comedies</a:t>
            </a:r>
          </a:p>
          <a:p>
            <a:r>
              <a:rPr lang="en-CA" sz="1200" b="0" i="0" u="none" strike="noStrike" kern="1200" dirty="0">
                <a:solidFill>
                  <a:schemeClr val="tx1"/>
                </a:solidFill>
                <a:effectLst/>
                <a:latin typeface="+mn-lt"/>
                <a:ea typeface="+mn-ea"/>
                <a:cs typeface="+mn-cs"/>
              </a:rPr>
              <a:t>Topic 11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https://ldavis.cpsievert.me/reviews/vis/#topic=7&amp;lambda=0.6&amp;term=</a:t>
            </a:r>
            <a:endParaRPr lang="en-GB" dirty="0"/>
          </a:p>
          <a:p>
            <a:endParaRPr lang="en-GB" dirty="0"/>
          </a:p>
          <a:p>
            <a:endParaRPr lang="en-GB" dirty="0"/>
          </a:p>
          <a:p>
            <a:r>
              <a:rPr lang="en-CA" sz="1200" b="0" i="0" u="none" strike="noStrike" kern="1200" dirty="0">
                <a:solidFill>
                  <a:schemeClr val="tx1"/>
                </a:solidFill>
                <a:effectLst/>
                <a:latin typeface="+mn-lt"/>
                <a:ea typeface="+mn-ea"/>
                <a:cs typeface="+mn-cs"/>
              </a:rPr>
              <a:t>For example, when you look at the 30 most relevant terms for Topic 5 using a relevance setting of </a:t>
            </a:r>
            <a:r>
              <a:rPr lang="en-CA" sz="1200" b="0" i="1" u="none" strike="noStrike" kern="1200" dirty="0">
                <a:solidFill>
                  <a:schemeClr val="tx1"/>
                </a:solidFill>
                <a:effectLst/>
                <a:latin typeface="+mn-lt"/>
                <a:ea typeface="+mn-ea"/>
                <a:cs typeface="+mn-cs"/>
              </a:rPr>
              <a:t>[Math Processing Error]</a:t>
            </a:r>
            <a:r>
              <a:rPr lang="el-GR" sz="1200" b="0" i="1" u="none" strike="noStrike" kern="1200" dirty="0">
                <a:solidFill>
                  <a:schemeClr val="tx1"/>
                </a:solidFill>
                <a:effectLst/>
                <a:latin typeface="+mn-lt"/>
                <a:ea typeface="+mn-ea"/>
                <a:cs typeface="+mn-cs"/>
              </a:rPr>
              <a:t>λ=0.5</a:t>
            </a:r>
            <a:r>
              <a:rPr lang="el-GR"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the term “action” is the 6th bar from the top (i.e. the 6th most relevant term for this topic). The widths of the red and blue bars indicate that there is at least one other topic in which the term “action” appears frequently. By hovering over “action”, we see from the following state of </a:t>
            </a:r>
            <a:r>
              <a:rPr lang="en-CA" sz="1200" b="1" i="0" u="none" strike="noStrike" kern="1200" dirty="0" err="1">
                <a:solidFill>
                  <a:schemeClr val="tx1"/>
                </a:solidFill>
                <a:effectLst/>
                <a:latin typeface="+mn-lt"/>
                <a:ea typeface="+mn-ea"/>
                <a:cs typeface="+mn-cs"/>
              </a:rPr>
              <a:t>LDAvis</a:t>
            </a:r>
            <a:r>
              <a:rPr lang="en-CA" sz="1200" b="0" i="0" u="none" strike="noStrike" kern="1200" dirty="0">
                <a:solidFill>
                  <a:schemeClr val="tx1"/>
                </a:solidFill>
                <a:effectLst/>
                <a:latin typeface="+mn-lt"/>
                <a:ea typeface="+mn-ea"/>
                <a:cs typeface="+mn-cs"/>
              </a:rPr>
              <a:t> that term “action” also appears frequently in Topic 14 (as the 9th most relevant term):</a:t>
            </a:r>
          </a:p>
          <a:p>
            <a:r>
              <a:rPr lang="en-CA" sz="1200" b="0" i="0" u="none" strike="noStrike" kern="1200" dirty="0">
                <a:solidFill>
                  <a:schemeClr val="tx1"/>
                </a:solidFill>
                <a:effectLst/>
                <a:latin typeface="+mn-lt"/>
                <a:ea typeface="+mn-ea"/>
                <a:cs typeface="+mn-cs"/>
                <a:hlinkClick r:id="rId4"/>
              </a:rPr>
              <a:t>http://cpsievert.github.io/LDAvis/reviews/vis/#topic=14&amp;lambda=0.5&amp;term=action</a:t>
            </a:r>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Comparing these two topics, we can see that Topic 5 discusses action in the context of movies about crime and police, whereas in Topic 14, the term “action”“ is also used frequently, but the topic is specifically about kung fu movies with Chinese actors (Jackie Chan and Jet Li, for example). These two topics both make heavy use of the word "action” but in slightly different contexts (i.e. slightly different styles of movies).</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41</a:t>
            </a:fld>
            <a:endParaRPr lang="en-US"/>
          </a:p>
        </p:txBody>
      </p:sp>
    </p:spTree>
    <p:extLst>
      <p:ext uri="{BB962C8B-B14F-4D97-AF65-F5344CB8AC3E}">
        <p14:creationId xmlns:p14="http://schemas.microsoft.com/office/powerpoint/2010/main" val="4279350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“Singular value decomposition (also known as latent semantic indexing in its text-centric implementations) is used for dimensionality reduction of sparse and extremely high-dimensional text into a more traditional multidimensional format of a few hundred dimensions. A side effect of the reduction is to reduce the noise effects of synonymy and polysemy. As in the case of document-term matrix, one can use the cosine similarity to compute similarity with the reduced representations of the documents. If the rank k is chosen carefully, it is possible to improve both precision and recall, although the former often degrades if the value of k is chosen incorrectly. The improvement in both precision and recall occurs because of the reduction in noise effects of synonymy and polysemy. Typically, for collections containing a few hundred thousand terms, it is often sufficient to use values of k between 200 and 400. Therefore, the reduction in dimensionality is very significant, but the new representation is no longer sparse.”</a:t>
            </a:r>
          </a:p>
          <a:p>
            <a:endParaRPr lang="en-GB" dirty="0"/>
          </a:p>
          <a:p>
            <a:r>
              <a:rPr lang="en-GB" dirty="0"/>
              <a:t>Excerpt From</a:t>
            </a:r>
          </a:p>
          <a:p>
            <a:r>
              <a:rPr lang="en-GB" dirty="0"/>
              <a:t>Machine Learning for Text</a:t>
            </a:r>
          </a:p>
          <a:p>
            <a:r>
              <a:rPr lang="en-GB" dirty="0" err="1"/>
              <a:t>Charu</a:t>
            </a:r>
            <a:r>
              <a:rPr lang="en-GB" dirty="0"/>
              <a:t> C. Aggarwal</a:t>
            </a:r>
          </a:p>
          <a:p>
            <a:r>
              <a:rPr lang="en-GB" dirty="0"/>
              <a:t>This material may be protected by copyright.</a:t>
            </a:r>
          </a:p>
        </p:txBody>
      </p:sp>
      <p:sp>
        <p:nvSpPr>
          <p:cNvPr id="4" name="Slide Number Placeholder 3"/>
          <p:cNvSpPr>
            <a:spLocks noGrp="1"/>
          </p:cNvSpPr>
          <p:nvPr>
            <p:ph type="sldNum" sz="quarter" idx="5"/>
          </p:nvPr>
        </p:nvSpPr>
        <p:spPr/>
        <p:txBody>
          <a:bodyPr/>
          <a:lstStyle/>
          <a:p>
            <a:fld id="{77DC6A52-AEF2-D04F-A68E-D0267F57AAF8}" type="slidenum">
              <a:rPr lang="en-US" smtClean="0"/>
              <a:t>42</a:t>
            </a:fld>
            <a:endParaRPr lang="en-US"/>
          </a:p>
        </p:txBody>
      </p:sp>
    </p:spTree>
    <p:extLst>
      <p:ext uri="{BB962C8B-B14F-4D97-AF65-F5344CB8AC3E}">
        <p14:creationId xmlns:p14="http://schemas.microsoft.com/office/powerpoint/2010/main" val="4210751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“Singular value decomposition (also known as latent semantic indexing in its text-centric implementations) is used for dimensionality reduction of sparse and extremely high-dimensional text into a more traditional multidimensional format of a few hundred dimensions.”</a:t>
            </a:r>
          </a:p>
          <a:p>
            <a:endParaRPr lang="en-GB" dirty="0"/>
          </a:p>
          <a:p>
            <a:r>
              <a:rPr lang="en-GB" dirty="0"/>
              <a:t>“Singular value decomposition (SVD) is used in all forms of multidimensional data, and its instantiation in the text domain is referred to as latent semantic analysis (LSA). Consider the simplest possible factorization of the n × d matrix D into an n × k matrix U = [u </a:t>
            </a:r>
            <a:r>
              <a:rPr lang="en-GB" dirty="0" err="1"/>
              <a:t>ij</a:t>
            </a:r>
            <a:r>
              <a:rPr lang="en-GB" dirty="0"/>
              <a:t> ] and the d × k matrix V = [v </a:t>
            </a:r>
            <a:r>
              <a:rPr lang="en-GB" dirty="0" err="1"/>
              <a:t>ij</a:t>
            </a:r>
            <a:r>
              <a:rPr lang="en-GB" dirty="0"/>
              <a:t> ] as an unconstrained matrix factorization problem:”- this graph the </a:t>
            </a:r>
            <a:r>
              <a:rPr lang="en-GB" dirty="0" err="1"/>
              <a:t>matricises</a:t>
            </a:r>
            <a:r>
              <a:rPr lang="en-GB" dirty="0"/>
              <a:t> are I in another order </a:t>
            </a:r>
          </a:p>
          <a:p>
            <a:endParaRPr lang="en-GB" dirty="0"/>
          </a:p>
          <a:p>
            <a:r>
              <a:rPr lang="en-GB" dirty="0"/>
              <a:t>Excerpt From Machine Learning for Text </a:t>
            </a:r>
            <a:r>
              <a:rPr lang="en-GB" dirty="0" err="1"/>
              <a:t>Charu</a:t>
            </a:r>
            <a:r>
              <a:rPr lang="en-GB" dirty="0"/>
              <a:t> C. Aggarwal This</a:t>
            </a:r>
          </a:p>
          <a:p>
            <a:r>
              <a:rPr lang="en-GB" dirty="0"/>
              <a:t>“Using the derived diagonal topic importance matrix, we can identify the topics that are the most significant in our corpus, and remove rows that correspond to less important topic terms. Of the remaining rows (terms) and columns (documents), we can assign topics based on their highest corresponding topic importance weights.</a:t>
            </a:r>
          </a:p>
          <a:p>
            <a:endParaRPr lang="en-GB" dirty="0"/>
          </a:p>
          <a:p>
            <a:r>
              <a:rPr lang="en-GB" dirty="0"/>
              <a:t>Excerpt From: Benjamin Bengfort, Rebecca </a:t>
            </a:r>
            <a:r>
              <a:rPr lang="en-GB" dirty="0" err="1"/>
              <a:t>Bilbro</a:t>
            </a:r>
            <a:r>
              <a:rPr lang="en-GB" dirty="0"/>
              <a:t>, Tony Ojeda. “Applied Text Analysis with Python.” Apple Books.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For example, if we impose orthogonality constraints on the columns of U and V, this leads to a model known as singular value decomposition (SVD) or latent semantic analysis (LSA).</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43</a:t>
            </a:fld>
            <a:endParaRPr lang="en-US"/>
          </a:p>
        </p:txBody>
      </p:sp>
    </p:spTree>
    <p:extLst>
      <p:ext uri="{BB962C8B-B14F-4D97-AF65-F5344CB8AC3E}">
        <p14:creationId xmlns:p14="http://schemas.microsoft.com/office/powerpoint/2010/main" val="2473574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“Singular value decomposition (also known as latent semantic indexing in its text-centric implementations) is used for dimensionality reduction of sparse and extremely high-dimensional text into a more traditional multidimensional format of a few hundred dimensions.”</a:t>
            </a:r>
          </a:p>
          <a:p>
            <a:endParaRPr lang="en-GB" dirty="0"/>
          </a:p>
          <a:p>
            <a:r>
              <a:rPr lang="en-GB" dirty="0"/>
              <a:t>“Singular value decomposition (SVD) is used in all forms of multidimensional data, and its instantiation in the text domain is referred to as latent semantic analysis (LSA). Consider the simplest possible factorization of the n × d matrix D into an n × k matrix U = [u </a:t>
            </a:r>
            <a:r>
              <a:rPr lang="en-GB" dirty="0" err="1"/>
              <a:t>ij</a:t>
            </a:r>
            <a:r>
              <a:rPr lang="en-GB" dirty="0"/>
              <a:t> ] and the d × k matrix V = [v </a:t>
            </a:r>
            <a:r>
              <a:rPr lang="en-GB" dirty="0" err="1"/>
              <a:t>ij</a:t>
            </a:r>
            <a:r>
              <a:rPr lang="en-GB" dirty="0"/>
              <a:t> ] as an unconstrained matrix factorization problem:”- this graph the </a:t>
            </a:r>
            <a:r>
              <a:rPr lang="en-GB" dirty="0" err="1"/>
              <a:t>matricises</a:t>
            </a:r>
            <a:r>
              <a:rPr lang="en-GB" dirty="0"/>
              <a:t> are I in another order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k= number of topics , n=no of documents in corpus  , d= no of terms (dictionary/vocabulary)</a:t>
            </a:r>
          </a:p>
          <a:p>
            <a:endParaRPr lang="en-GB" dirty="0"/>
          </a:p>
          <a:p>
            <a:r>
              <a:rPr lang="en-GB" dirty="0"/>
              <a:t>Excerpt From Machine Learning for Text </a:t>
            </a:r>
            <a:r>
              <a:rPr lang="en-GB" dirty="0" err="1"/>
              <a:t>Charu</a:t>
            </a:r>
            <a:r>
              <a:rPr lang="en-GB" dirty="0"/>
              <a:t> C. Aggarwal This</a:t>
            </a:r>
          </a:p>
          <a:p>
            <a:r>
              <a:rPr lang="en-GB" dirty="0"/>
              <a:t>“Using the derived diagonal topic importance matrix, we can identify the topics that are the most significant in our corpus, and remove rows that correspond to less important topic terms. Of the remaining rows (terms) and columns (documents), we can assign topics based on their highest corresponding topic importance weights.</a:t>
            </a:r>
          </a:p>
          <a:p>
            <a:endParaRPr lang="en-GB" dirty="0"/>
          </a:p>
          <a:p>
            <a:r>
              <a:rPr lang="en-GB" dirty="0"/>
              <a:t>Excerpt From: Benjamin Bengfort, Rebecca </a:t>
            </a:r>
            <a:r>
              <a:rPr lang="en-GB" dirty="0" err="1"/>
              <a:t>Bilbro</a:t>
            </a:r>
            <a:r>
              <a:rPr lang="en-GB" dirty="0"/>
              <a:t>, Tony Ojeda. “Applied Text Analysis with Python.” Apple Books.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For example, if we impose orthogonality constraints on the columns of U and V, this leads to a model known as singular value decomposition (SVD) or latent semantic analysis (LSA).</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44</a:t>
            </a:fld>
            <a:endParaRPr lang="en-US"/>
          </a:p>
        </p:txBody>
      </p:sp>
    </p:spTree>
    <p:extLst>
      <p:ext uri="{BB962C8B-B14F-4D97-AF65-F5344CB8AC3E}">
        <p14:creationId xmlns:p14="http://schemas.microsoft.com/office/powerpoint/2010/main" val="2947439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known as Latent Semantic Indexing</a:t>
            </a:r>
          </a:p>
        </p:txBody>
      </p:sp>
      <p:sp>
        <p:nvSpPr>
          <p:cNvPr id="4" name="Slide Number Placeholder 3"/>
          <p:cNvSpPr>
            <a:spLocks noGrp="1"/>
          </p:cNvSpPr>
          <p:nvPr>
            <p:ph type="sldNum" sz="quarter" idx="5"/>
          </p:nvPr>
        </p:nvSpPr>
        <p:spPr/>
        <p:txBody>
          <a:bodyPr/>
          <a:lstStyle/>
          <a:p>
            <a:fld id="{77DC6A52-AEF2-D04F-A68E-D0267F57AAF8}" type="slidenum">
              <a:rPr lang="en-US" smtClean="0"/>
              <a:t>45</a:t>
            </a:fld>
            <a:endParaRPr lang="en-US"/>
          </a:p>
        </p:txBody>
      </p:sp>
    </p:spTree>
    <p:extLst>
      <p:ext uri="{BB962C8B-B14F-4D97-AF65-F5344CB8AC3E}">
        <p14:creationId xmlns:p14="http://schemas.microsoft.com/office/powerpoint/2010/main" val="2302933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“Therefore, consider a case where most documents contain a majority of their words from either the set { lion, lioness, cheetah, jaguar } or they contain a majority of the words from the set { jaguar, </a:t>
            </a:r>
            <a:r>
              <a:rPr lang="en-GB" dirty="0" err="1"/>
              <a:t>porsche</a:t>
            </a:r>
            <a:r>
              <a:rPr lang="en-GB" dirty="0"/>
              <a:t>, </a:t>
            </a:r>
            <a:r>
              <a:rPr lang="en-GB" dirty="0" err="1"/>
              <a:t>ferrari</a:t>
            </a:r>
            <a:r>
              <a:rPr lang="en-GB" dirty="0"/>
              <a:t>, </a:t>
            </a:r>
            <a:r>
              <a:rPr lang="en-GB" dirty="0" err="1"/>
              <a:t>maserati</a:t>
            </a:r>
            <a:r>
              <a:rPr lang="en-GB" dirty="0"/>
              <a:t>}. Intuitively speaking, these two sets define new features in terms of which the entire collection is expressed. In other words, a document containing most words from the first set can be expressed as (a, 0), a document containing most words from the second set can be approximately expressed as (0, b), and a document containing many words from both sets can be expressed as (c, d). One can view this new set of coordinates as a reduced representation of the data. Although it might seem that dimensionality reduction loses information, it is often possible to choose a representation dimensionality in which most of the semantic knowledge in the corpus is retained, and only noise is lost.”</a:t>
            </a:r>
          </a:p>
          <a:p>
            <a:r>
              <a:rPr lang="en-GB" dirty="0"/>
              <a:t>“many retrieval and mining algorithms show improved accuracy when the reduced representation is used in lieu of the original representation. When a feature transformation improves the accuracy of an algorithm, it can be viewed as a feature engineering method.”</a:t>
            </a:r>
          </a:p>
          <a:p>
            <a:endParaRPr lang="en-GB" dirty="0"/>
          </a:p>
          <a:p>
            <a:r>
              <a:rPr lang="en-GB" dirty="0"/>
              <a:t>“new representation in the aforementioned example of cats and cars is able to pull out the hidden semantic concepts in the data, and express any document in the collection as a combination of these hidden (or latent) concepts”</a:t>
            </a:r>
          </a:p>
          <a:p>
            <a:r>
              <a:rPr lang="en-GB" dirty="0"/>
              <a:t>often see the use of the word “latent” to describe many of these techniques, which refers to the fact that these concepts are hidden in the aggregate statistics of the data.”</a:t>
            </a:r>
          </a:p>
          <a:p>
            <a:endParaRPr lang="en-GB" dirty="0"/>
          </a:p>
          <a:p>
            <a:r>
              <a:rPr lang="en-GB" dirty="0"/>
              <a:t>Excerpt From</a:t>
            </a:r>
          </a:p>
          <a:p>
            <a:r>
              <a:rPr lang="en-GB" dirty="0"/>
              <a:t>Machine Learning for Text</a:t>
            </a:r>
          </a:p>
          <a:p>
            <a:r>
              <a:rPr lang="en-GB" dirty="0" err="1"/>
              <a:t>Charu</a:t>
            </a:r>
            <a:r>
              <a:rPr lang="en-GB" dirty="0"/>
              <a:t> C. Aggarwal</a:t>
            </a:r>
          </a:p>
          <a:p>
            <a:r>
              <a:rPr lang="en-GB" dirty="0"/>
              <a:t>This material may be protected by copyright..</a:t>
            </a:r>
          </a:p>
        </p:txBody>
      </p:sp>
      <p:sp>
        <p:nvSpPr>
          <p:cNvPr id="4" name="Slide Number Placeholder 3"/>
          <p:cNvSpPr>
            <a:spLocks noGrp="1"/>
          </p:cNvSpPr>
          <p:nvPr>
            <p:ph type="sldNum" sz="quarter" idx="5"/>
          </p:nvPr>
        </p:nvSpPr>
        <p:spPr/>
        <p:txBody>
          <a:bodyPr/>
          <a:lstStyle/>
          <a:p>
            <a:fld id="{77DC6A52-AEF2-D04F-A68E-D0267F57AAF8}" type="slidenum">
              <a:rPr lang="en-US" smtClean="0"/>
              <a:t>46</a:t>
            </a:fld>
            <a:endParaRPr lang="en-US"/>
          </a:p>
        </p:txBody>
      </p:sp>
    </p:spTree>
    <p:extLst>
      <p:ext uri="{BB962C8B-B14F-4D97-AF65-F5344CB8AC3E}">
        <p14:creationId xmlns:p14="http://schemas.microsoft.com/office/powerpoint/2010/main" val="5315619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three documents are primarily related to cats, the fourth is related to both, and the last two are primarily related to cars. The word “jaguar” is polysemous because it could correspond to either a car or a cat and is present in documents of both topics.”</a:t>
            </a:r>
          </a:p>
          <a:p>
            <a:endParaRPr lang="en-GB" dirty="0"/>
          </a:p>
          <a:p>
            <a:endParaRPr lang="en-GB" dirty="0"/>
          </a:p>
          <a:p>
            <a:r>
              <a:rPr lang="en-GB" dirty="0"/>
              <a:t>The dominant latent vector in P is [−0. 41, −0. 49, −0. 44, −0. 61, −0. 10, −0. 12], in which all components are negative. The second latent vector contains both positive and negative components. Therefore, the correspondence between the topics and the latent vectors is not very clear.”</a:t>
            </a:r>
          </a:p>
          <a:p>
            <a:r>
              <a:rPr lang="en-GB" dirty="0"/>
              <a:t>“vectors have both positive and negative components, which reduces their interpretability. The lack of interpretability of singular value decomposition is its primary weakness, as a result of  which other nonnegative forms of factorization are sometimes preferred. Furthermore, forcing orthogonality of the vectors in P is not very natural, especially when the two topics have overlapping and confounding words like “jaguar.”</a:t>
            </a:r>
          </a:p>
          <a:p>
            <a:endParaRPr lang="en-GB" dirty="0"/>
          </a:p>
          <a:p>
            <a:r>
              <a:rPr lang="en-GB" dirty="0"/>
              <a:t>Excerpt From: Charu C. Aggarwal. “Machine Learning for Text.” Apple Books. </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47</a:t>
            </a:fld>
            <a:endParaRPr lang="en-US"/>
          </a:p>
        </p:txBody>
      </p:sp>
    </p:spTree>
    <p:extLst>
      <p:ext uri="{BB962C8B-B14F-4D97-AF65-F5344CB8AC3E}">
        <p14:creationId xmlns:p14="http://schemas.microsoft.com/office/powerpoint/2010/main" val="158176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4</a:t>
            </a:fld>
            <a:endParaRPr lang="en-US"/>
          </a:p>
        </p:txBody>
      </p:sp>
    </p:spTree>
    <p:extLst>
      <p:ext uri="{BB962C8B-B14F-4D97-AF65-F5344CB8AC3E}">
        <p14:creationId xmlns:p14="http://schemas.microsoft.com/office/powerpoint/2010/main" val="22294192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k-dimensional reduced representations of the n documents can be expressed as the rows of an n × k matrix U = [u </a:t>
            </a:r>
            <a:r>
              <a:rPr lang="en-GB" dirty="0" err="1"/>
              <a:t>ij</a:t>
            </a:r>
            <a:r>
              <a:rPr lang="en-GB" dirty="0"/>
              <a:t> ], which is also the reduced representation of the corpus. The rows in U” “provide the document coordinates (i.e., transformed representation) with respect to the basis system in V.” “one can also view this problem as that of approximate factorization of the n × d document-term matrix D into two low-rank matrices of size n × k and d × k, respectively. ” k= number of topics , n=no of documents in corpus  , d= no of terms (dictionary/vocabulary)</a:t>
            </a:r>
          </a:p>
          <a:p>
            <a:endParaRPr lang="en-GB" dirty="0"/>
          </a:p>
          <a:p>
            <a:r>
              <a:rPr lang="en-GB" dirty="0"/>
              <a:t>“It is noteworthy that only the solution satisfying the orthogonality constraint”</a:t>
            </a:r>
          </a:p>
          <a:p>
            <a:endParaRPr lang="en-GB" dirty="0"/>
          </a:p>
          <a:p>
            <a:r>
              <a:rPr lang="en-GB" dirty="0"/>
              <a:t>“The representation provided by SVD is not very interpretable and it is hard to match with the semantic concepts in the collection.” “better semantic interpretability can be obtained by imposing nonnegativity constraints on U and V.”</a:t>
            </a:r>
          </a:p>
          <a:p>
            <a:endParaRPr lang="en-GB" dirty="0"/>
          </a:p>
          <a:p>
            <a:r>
              <a:rPr lang="en-GB" dirty="0"/>
              <a:t>“topics of a text collection are often highly overlapping in terms of their vocabulary. As a result, the directions represented by the various topics are naturally not orthogonal, which matches poorly with orthogonal basis vectors. SVD does a poor job at revealing the actual semantic topics (or clusters) in the underlying data.”</a:t>
            </a:r>
          </a:p>
          <a:p>
            <a:endParaRPr lang="en-GB" dirty="0"/>
          </a:p>
          <a:p>
            <a:r>
              <a:rPr lang="en-GB" dirty="0"/>
              <a:t>“optimization problem for dimensionality reduction can be posed in terms of a two-way factorization, whereas in others we will pose it as a three-way factorization. This is because different choices are provide better interpretability in different settings, although they are mathematically equivalent.”</a:t>
            </a:r>
          </a:p>
          <a:p>
            <a:endParaRPr lang="en-GB" dirty="0"/>
          </a:p>
          <a:p>
            <a:r>
              <a:rPr lang="en-GB" dirty="0"/>
              <a:t>Excerpt From: Charu C. Aggarwal. “Machine Learning for Text.” Apple Books.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TI12"/>
              </a:rPr>
              <a:t>We say that 2 vectors are orthogonal if they are perpendicular to each other. i.e. the dot product of the two vectors is zero.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MTI12"/>
              </a:rPr>
              <a:t>A set of vectors </a:t>
            </a:r>
            <a:r>
              <a:rPr lang="en-US" sz="1800" dirty="0">
                <a:effectLst/>
                <a:latin typeface="CMMI12"/>
              </a:rPr>
              <a:t>S </a:t>
            </a:r>
            <a:r>
              <a:rPr lang="en-US" sz="1800" dirty="0">
                <a:effectLst/>
                <a:latin typeface="CMTI12"/>
              </a:rPr>
              <a:t>is orthonormal if every vector in </a:t>
            </a:r>
            <a:r>
              <a:rPr lang="en-US" sz="1800" dirty="0">
                <a:effectLst/>
                <a:latin typeface="CMMI12"/>
              </a:rPr>
              <a:t>S </a:t>
            </a:r>
            <a:r>
              <a:rPr lang="en-US" sz="1800" dirty="0">
                <a:effectLst/>
                <a:latin typeface="CMTI12"/>
              </a:rPr>
              <a:t>has magnitude </a:t>
            </a:r>
            <a:r>
              <a:rPr lang="en-US" sz="1800" dirty="0">
                <a:effectLst/>
                <a:latin typeface="CMR12"/>
              </a:rPr>
              <a:t>1 </a:t>
            </a:r>
            <a:r>
              <a:rPr lang="en-US" sz="1800" dirty="0">
                <a:effectLst/>
                <a:latin typeface="CMTI12"/>
              </a:rPr>
              <a:t>and the set of vectors are mutually orthogonal.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48</a:t>
            </a:fld>
            <a:endParaRPr lang="en-US"/>
          </a:p>
        </p:txBody>
      </p:sp>
    </p:spTree>
    <p:extLst>
      <p:ext uri="{BB962C8B-B14F-4D97-AF65-F5344CB8AC3E}">
        <p14:creationId xmlns:p14="http://schemas.microsoft.com/office/powerpoint/2010/main" val="28115143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forms of dimensionality reduction convert the two-way matrix factorization into a three-way matrix factorization in which each of the matrices satisfies certain normalization conventions. This additional matrix is typically a k × k diagonal matrix of nonnegative entries, in which the (r, r)</a:t>
            </a:r>
            <a:r>
              <a:rPr lang="en-GB" dirty="0" err="1"/>
              <a:t>th</a:t>
            </a:r>
            <a:r>
              <a:rPr lang="en-GB" dirty="0"/>
              <a:t> entry contains a scaling factor for the </a:t>
            </a:r>
            <a:r>
              <a:rPr lang="en-GB" dirty="0" err="1"/>
              <a:t>rth</a:t>
            </a:r>
            <a:r>
              <a:rPr lang="en-GB" dirty="0"/>
              <a:t> column. Specifically, for any two-way matrix factorization D ≈ UV T into n × k and d × k matrices U and V, respectively, we can convert it into a unique 2 three-way matrix factorization of the following form: Q (Sigma) (P)</a:t>
            </a:r>
          </a:p>
          <a:p>
            <a:endParaRPr lang="en-GB" dirty="0"/>
          </a:p>
          <a:p>
            <a:r>
              <a:rPr lang="en-GB" dirty="0"/>
              <a:t>Here, Q is a normalized n × k matrix (derived from U), P is a normalized d × k matrix (derived from V ), and </a:t>
            </a:r>
            <a:r>
              <a:rPr lang="el-GR" dirty="0"/>
              <a:t>Σ </a:t>
            </a:r>
            <a:r>
              <a:rPr lang="en-GB" dirty="0"/>
              <a:t>is a k × k diagonal matrix in which the diagonal entries contain the “nonnegative normalization factors for the k concepts.” “It is noteworthy that all diagonal entries of </a:t>
            </a:r>
            <a:r>
              <a:rPr lang="el-GR" dirty="0"/>
              <a:t>Σ </a:t>
            </a:r>
            <a:r>
              <a:rPr lang="en-GB" dirty="0"/>
              <a:t>are always nonnegative because of how the normalization is done. </a:t>
            </a:r>
          </a:p>
          <a:p>
            <a:endParaRPr lang="en-GB" dirty="0"/>
          </a:p>
          <a:p>
            <a:r>
              <a:rPr lang="en-GB" dirty="0"/>
              <a:t>“The entries in the diagonal matrix intuitively represent the relative dominance of the different latent concepts. For example, in our previous example with the car- and cat-related documents, if car documents are more copious than cat documents and also have higher term frequencies, this will be reflected in a higher diagonal value of </a:t>
            </a:r>
            <a:r>
              <a:rPr lang="el-GR" dirty="0"/>
              <a:t>Σ </a:t>
            </a:r>
            <a:r>
              <a:rPr lang="en-GB" dirty="0" err="1"/>
              <a:t>rr</a:t>
            </a:r>
            <a:r>
              <a:rPr lang="en-GB" dirty="0"/>
              <a:t> for the car-related entry. In a sense, </a:t>
            </a:r>
            <a:r>
              <a:rPr lang="el-GR" dirty="0"/>
              <a:t>Σ </a:t>
            </a:r>
            <a:r>
              <a:rPr lang="en-GB" dirty="0" err="1"/>
              <a:t>rr</a:t>
            </a:r>
            <a:r>
              <a:rPr lang="en-GB" dirty="0"/>
              <a:t> reflects the relative frequency of the </a:t>
            </a:r>
            <a:r>
              <a:rPr lang="en-GB" dirty="0" err="1"/>
              <a:t>rth</a:t>
            </a:r>
            <a:r>
              <a:rPr lang="en-GB" dirty="0"/>
              <a:t> latent concept in the collection.”</a:t>
            </a:r>
          </a:p>
          <a:p>
            <a:endParaRPr lang="en-GB" dirty="0"/>
          </a:p>
          <a:p>
            <a:r>
              <a:rPr lang="en-GB" dirty="0"/>
              <a:t>Excerpt From</a:t>
            </a:r>
          </a:p>
          <a:p>
            <a:r>
              <a:rPr lang="en-GB" dirty="0"/>
              <a:t>Machine Learning for Text</a:t>
            </a:r>
          </a:p>
          <a:p>
            <a:r>
              <a:rPr lang="en-GB" dirty="0" err="1"/>
              <a:t>Charu</a:t>
            </a:r>
            <a:r>
              <a:rPr lang="en-GB" dirty="0"/>
              <a:t> C. Aggarwal</a:t>
            </a:r>
          </a:p>
          <a:p>
            <a:r>
              <a:rPr lang="en-GB" dirty="0"/>
              <a:t>This material may be protected by copyright.</a:t>
            </a:r>
          </a:p>
        </p:txBody>
      </p:sp>
      <p:sp>
        <p:nvSpPr>
          <p:cNvPr id="4" name="Slide Number Placeholder 3"/>
          <p:cNvSpPr>
            <a:spLocks noGrp="1"/>
          </p:cNvSpPr>
          <p:nvPr>
            <p:ph type="sldNum" sz="quarter" idx="5"/>
          </p:nvPr>
        </p:nvSpPr>
        <p:spPr/>
        <p:txBody>
          <a:bodyPr/>
          <a:lstStyle/>
          <a:p>
            <a:fld id="{77DC6A52-AEF2-D04F-A68E-D0267F57AAF8}" type="slidenum">
              <a:rPr lang="en-US" smtClean="0"/>
              <a:t>49</a:t>
            </a:fld>
            <a:endParaRPr lang="en-US"/>
          </a:p>
        </p:txBody>
      </p:sp>
    </p:spTree>
    <p:extLst>
      <p:ext uri="{BB962C8B-B14F-4D97-AF65-F5344CB8AC3E}">
        <p14:creationId xmlns:p14="http://schemas.microsoft.com/office/powerpoint/2010/main" val="3242861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solidFill>
                <a:schemeClr val="bg1"/>
              </a:solidFill>
            </a:endParaRPr>
          </a:p>
          <a:p>
            <a:r>
              <a:rPr lang="en-US" sz="1200" dirty="0" err="1">
                <a:solidFill>
                  <a:schemeClr val="bg1"/>
                </a:solidFill>
              </a:rPr>
              <a:t>Svd</a:t>
            </a:r>
            <a:r>
              <a:rPr lang="en-US" sz="1200" dirty="0">
                <a:solidFill>
                  <a:schemeClr val="bg1"/>
                </a:solidFill>
              </a:rPr>
              <a:t> is a data reduction </a:t>
            </a:r>
            <a:r>
              <a:rPr lang="en-US" sz="1200" dirty="0" err="1">
                <a:solidFill>
                  <a:schemeClr val="bg1"/>
                </a:solidFill>
              </a:rPr>
              <a:t>teqniquev</a:t>
            </a:r>
            <a:r>
              <a:rPr lang="en-US" sz="1200" dirty="0">
                <a:solidFill>
                  <a:schemeClr val="bg1"/>
                </a:solidFill>
              </a:rPr>
              <a:t> (</a:t>
            </a:r>
            <a:r>
              <a:rPr lang="en-US" sz="1200" dirty="0" err="1">
                <a:solidFill>
                  <a:schemeClr val="bg1"/>
                </a:solidFill>
              </a:rPr>
              <a:t>lec</a:t>
            </a:r>
            <a:r>
              <a:rPr lang="en-US" sz="1200" dirty="0">
                <a:solidFill>
                  <a:schemeClr val="bg1"/>
                </a:solidFill>
              </a:rPr>
              <a:t> 47 Stanford)  https://</a:t>
            </a:r>
            <a:r>
              <a:rPr lang="en-US" sz="1200" dirty="0" err="1">
                <a:solidFill>
                  <a:schemeClr val="bg1"/>
                </a:solidFill>
              </a:rPr>
              <a:t>www.youtube.com</a:t>
            </a:r>
            <a:r>
              <a:rPr lang="en-US" sz="1200" dirty="0">
                <a:solidFill>
                  <a:schemeClr val="bg1"/>
                </a:solidFill>
              </a:rPr>
              <a:t>/</a:t>
            </a:r>
            <a:r>
              <a:rPr lang="en-US" sz="1200" dirty="0" err="1">
                <a:solidFill>
                  <a:schemeClr val="bg1"/>
                </a:solidFill>
              </a:rPr>
              <a:t>watch?v</a:t>
            </a:r>
            <a:r>
              <a:rPr lang="en-US" sz="1200" dirty="0">
                <a:solidFill>
                  <a:schemeClr val="bg1"/>
                </a:solidFill>
              </a:rPr>
              <a:t>=P5mlg91as1c&amp;t=22s</a:t>
            </a:r>
          </a:p>
          <a:p>
            <a:endParaRPr lang="en-US" sz="1200" dirty="0">
              <a:solidFill>
                <a:schemeClr val="bg1"/>
              </a:solidFill>
            </a:endParaRPr>
          </a:p>
          <a:p>
            <a:r>
              <a:rPr lang="en-US" sz="1200" dirty="0">
                <a:solidFill>
                  <a:schemeClr val="bg1"/>
                </a:solidFill>
              </a:rPr>
              <a:t>Difference with SVD:</a:t>
            </a:r>
          </a:p>
          <a:p>
            <a:r>
              <a:rPr lang="en-US" sz="1200" dirty="0">
                <a:solidFill>
                  <a:schemeClr val="bg1"/>
                </a:solidFill>
              </a:rPr>
              <a:t>-- can multiply sigma with V and get the UV decomposition</a:t>
            </a:r>
          </a:p>
          <a:p>
            <a:r>
              <a:rPr lang="en-US" sz="1200" dirty="0">
                <a:solidFill>
                  <a:schemeClr val="bg1"/>
                </a:solidFill>
              </a:rPr>
              <a:t>-- SVD will count errors also on missing entries (zeros)</a:t>
            </a:r>
          </a:p>
          <a:p>
            <a:r>
              <a:rPr lang="en-US" sz="1200" dirty="0">
                <a:solidFill>
                  <a:schemeClr val="bg1"/>
                </a:solidFill>
              </a:rPr>
              <a:t>-- SVD insists U,V are orthonormal. We do not want this here, we do not care, we just want something that works</a:t>
            </a:r>
          </a:p>
          <a:p>
            <a:endParaRPr lang="en-US" dirty="0"/>
          </a:p>
          <a:p>
            <a:r>
              <a:rPr lang="en-CA" sz="1200" b="0" i="0" u="none" strike="noStrike" kern="1200" dirty="0">
                <a:solidFill>
                  <a:schemeClr val="tx1"/>
                </a:solidFill>
                <a:effectLst/>
                <a:latin typeface="+mn-lt"/>
                <a:ea typeface="+mn-ea"/>
                <a:cs typeface="+mn-cs"/>
              </a:rPr>
              <a:t>In linear algebra, the </a:t>
            </a:r>
            <a:r>
              <a:rPr lang="en-CA" sz="1200" b="1" i="0" u="none" strike="noStrike" kern="1200" dirty="0">
                <a:solidFill>
                  <a:schemeClr val="tx1"/>
                </a:solidFill>
                <a:effectLst/>
                <a:latin typeface="+mn-lt"/>
                <a:ea typeface="+mn-ea"/>
                <a:cs typeface="+mn-cs"/>
              </a:rPr>
              <a:t>singular</a:t>
            </a:r>
            <a:r>
              <a:rPr lang="en-CA" sz="1200" b="0" i="0" u="none" strike="noStrike" kern="1200" dirty="0">
                <a:solidFill>
                  <a:schemeClr val="tx1"/>
                </a:solidFill>
                <a:effectLst/>
                <a:latin typeface="+mn-lt"/>
                <a:ea typeface="+mn-ea"/>
                <a:cs typeface="+mn-cs"/>
              </a:rPr>
              <a:t>-</a:t>
            </a:r>
            <a:r>
              <a:rPr lang="en-CA" sz="1200" b="1" i="0" u="none" strike="noStrike" kern="1200" dirty="0">
                <a:solidFill>
                  <a:schemeClr val="tx1"/>
                </a:solidFill>
                <a:effectLst/>
                <a:latin typeface="+mn-lt"/>
                <a:ea typeface="+mn-ea"/>
                <a:cs typeface="+mn-cs"/>
              </a:rPr>
              <a:t>value decomposition</a:t>
            </a:r>
            <a:r>
              <a:rPr lang="en-CA" sz="1200" b="0" i="0" u="none" strike="noStrike" kern="1200" dirty="0">
                <a:solidFill>
                  <a:schemeClr val="tx1"/>
                </a:solidFill>
                <a:effectLst/>
                <a:latin typeface="+mn-lt"/>
                <a:ea typeface="+mn-ea"/>
                <a:cs typeface="+mn-cs"/>
              </a:rPr>
              <a:t>(</a:t>
            </a:r>
            <a:r>
              <a:rPr lang="en-CA" sz="1200" b="1" i="0" u="none" strike="noStrike" kern="1200" dirty="0">
                <a:solidFill>
                  <a:schemeClr val="tx1"/>
                </a:solidFill>
                <a:effectLst/>
                <a:latin typeface="+mn-lt"/>
                <a:ea typeface="+mn-ea"/>
                <a:cs typeface="+mn-cs"/>
              </a:rPr>
              <a:t>SVD</a:t>
            </a:r>
            <a:r>
              <a:rPr lang="en-CA" sz="1200" b="0" i="0" u="none" strike="noStrike" kern="1200" dirty="0">
                <a:solidFill>
                  <a:schemeClr val="tx1"/>
                </a:solidFill>
                <a:effectLst/>
                <a:latin typeface="+mn-lt"/>
                <a:ea typeface="+mn-ea"/>
                <a:cs typeface="+mn-cs"/>
              </a:rPr>
              <a:t>) is a factorization of a real or complex matrix. ..  It has many useful applications in </a:t>
            </a:r>
            <a:r>
              <a:rPr lang="en-CA" sz="1200" b="0" i="0" u="none" strike="noStrike" kern="1200" dirty="0">
                <a:solidFill>
                  <a:schemeClr val="tx1"/>
                </a:solidFill>
                <a:effectLst/>
                <a:latin typeface="+mn-lt"/>
                <a:ea typeface="+mn-ea"/>
                <a:cs typeface="+mn-cs"/>
                <a:hlinkClick r:id="" action="ppaction://noaction"/>
              </a:rPr>
              <a:t>signal pro</a:t>
            </a:r>
          </a:p>
          <a:p>
            <a:r>
              <a:rPr lang="en-CA" sz="1200" b="0" i="0" u="none" strike="noStrike" kern="1200" dirty="0">
                <a:solidFill>
                  <a:schemeClr val="tx1"/>
                </a:solidFill>
                <a:effectLst/>
                <a:latin typeface="+mn-lt"/>
                <a:ea typeface="+mn-ea"/>
                <a:cs typeface="+mn-cs"/>
                <a:hlinkClick r:id="" action="ppaction://noaction"/>
              </a:rPr>
              <a:t>cessing</a:t>
            </a:r>
            <a:r>
              <a:rPr lang="en-CA" sz="1200" b="0" i="0" u="none" strike="noStrike" kern="1200" dirty="0">
                <a:solidFill>
                  <a:schemeClr val="tx1"/>
                </a:solidFill>
                <a:effectLst/>
                <a:latin typeface="+mn-lt"/>
                <a:ea typeface="+mn-ea"/>
                <a:cs typeface="+mn-cs"/>
              </a:rPr>
              <a:t> and </a:t>
            </a:r>
            <a:r>
              <a:rPr lang="en-CA" sz="1200" b="0" i="0" u="none" strike="noStrike" kern="1200" dirty="0">
                <a:solidFill>
                  <a:schemeClr val="tx1"/>
                </a:solidFill>
                <a:effectLst/>
                <a:latin typeface="+mn-lt"/>
                <a:ea typeface="+mn-ea"/>
                <a:cs typeface="+mn-cs"/>
                <a:hlinkClick r:id="rId3" tooltip="Statistics"/>
              </a:rPr>
              <a:t>statistics</a:t>
            </a:r>
            <a:r>
              <a:rPr lang="en-CA" sz="1200" b="0" i="0" u="none" strike="noStrike" kern="1200" dirty="0">
                <a:solidFill>
                  <a:schemeClr val="tx1"/>
                </a:solidFill>
                <a:effectLst/>
                <a:latin typeface="+mn-lt"/>
                <a:ea typeface="+mn-ea"/>
                <a:cs typeface="+mn-cs"/>
              </a:rPr>
              <a:t>..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Formally, the singular-value decomposition of an </a:t>
            </a:r>
            <a:r>
              <a:rPr lang="en-CA" sz="1200" b="0" i="0" u="none" strike="noStrike" kern="1200" dirty="0" err="1">
                <a:solidFill>
                  <a:schemeClr val="tx1"/>
                </a:solidFill>
                <a:effectLst/>
                <a:latin typeface="+mn-lt"/>
                <a:ea typeface="+mn-ea"/>
                <a:cs typeface="+mn-cs"/>
              </a:rPr>
              <a:t>m×n</a:t>
            </a:r>
            <a:r>
              <a:rPr lang="en-CA" sz="1200" b="0" i="0" u="none" strike="noStrike" kern="1200" dirty="0">
                <a:solidFill>
                  <a:schemeClr val="tx1"/>
                </a:solidFill>
                <a:effectLst/>
                <a:latin typeface="+mn-lt"/>
                <a:ea typeface="+mn-ea"/>
                <a:cs typeface="+mn-cs"/>
              </a:rPr>
              <a:t> real or complex matrix M is a factorization of the form UΣV∗, where U is an </a:t>
            </a:r>
            <a:r>
              <a:rPr lang="en-CA" sz="1200" b="0" i="0" u="none" strike="noStrike" kern="1200" dirty="0" err="1">
                <a:solidFill>
                  <a:schemeClr val="tx1"/>
                </a:solidFill>
                <a:effectLst/>
                <a:latin typeface="+mn-lt"/>
                <a:ea typeface="+mn-ea"/>
                <a:cs typeface="+mn-cs"/>
              </a:rPr>
              <a:t>m×m</a:t>
            </a:r>
            <a:r>
              <a:rPr lang="en-CA" sz="1200" b="0" i="0" u="none" strike="noStrike" kern="1200" dirty="0">
                <a:solidFill>
                  <a:schemeClr val="tx1"/>
                </a:solidFill>
                <a:effectLst/>
                <a:latin typeface="+mn-lt"/>
                <a:ea typeface="+mn-ea"/>
                <a:cs typeface="+mn-cs"/>
              </a:rPr>
              <a:t> real or complex </a:t>
            </a:r>
            <a:r>
              <a:rPr lang="en-CA" sz="1200" b="0" i="0" u="none" strike="noStrike" kern="1200" dirty="0">
                <a:solidFill>
                  <a:schemeClr val="tx1"/>
                </a:solidFill>
                <a:effectLst/>
                <a:latin typeface="+mn-lt"/>
                <a:ea typeface="+mn-ea"/>
                <a:cs typeface="+mn-cs"/>
                <a:hlinkClick r:id="rId4" tooltip="Unitary matrix"/>
              </a:rPr>
              <a:t>unitary matrix</a:t>
            </a:r>
            <a:r>
              <a:rPr lang="en-CA" sz="1200" b="0" i="0" u="none" strike="noStrike" kern="1200" dirty="0">
                <a:solidFill>
                  <a:schemeClr val="tx1"/>
                </a:solidFill>
                <a:effectLst/>
                <a:latin typeface="+mn-lt"/>
                <a:ea typeface="+mn-ea"/>
                <a:cs typeface="+mn-cs"/>
              </a:rPr>
              <a:t>, </a:t>
            </a:r>
            <a:r>
              <a:rPr lang="en-CA" sz="1200" b="0" i="0" u="none" strike="noStrike" kern="1200" dirty="0" err="1">
                <a:solidFill>
                  <a:schemeClr val="tx1"/>
                </a:solidFill>
                <a:effectLst/>
                <a:latin typeface="+mn-lt"/>
                <a:ea typeface="+mn-ea"/>
                <a:cs typeface="+mn-cs"/>
              </a:rPr>
              <a:t>Σ</a:t>
            </a:r>
            <a:r>
              <a:rPr lang="en-CA" sz="1200" b="0" i="0" u="none" strike="noStrike" kern="1200" dirty="0">
                <a:solidFill>
                  <a:schemeClr val="tx1"/>
                </a:solidFill>
                <a:effectLst/>
                <a:latin typeface="+mn-lt"/>
                <a:ea typeface="+mn-ea"/>
                <a:cs typeface="+mn-cs"/>
              </a:rPr>
              <a:t> is an </a:t>
            </a:r>
            <a:r>
              <a:rPr lang="en-CA" sz="1200" b="0" i="0" u="none" strike="noStrike" kern="1200" dirty="0" err="1">
                <a:solidFill>
                  <a:schemeClr val="tx1"/>
                </a:solidFill>
                <a:effectLst/>
                <a:latin typeface="+mn-lt"/>
                <a:ea typeface="+mn-ea"/>
                <a:cs typeface="+mn-cs"/>
              </a:rPr>
              <a:t>m×n</a:t>
            </a:r>
            <a:r>
              <a:rPr lang="en-CA"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5" tooltip="Rectangular diagonal matrix"/>
              </a:rPr>
              <a:t>rectangular diagonal matrix</a:t>
            </a:r>
            <a:r>
              <a:rPr lang="en-CA" sz="1200" b="0" i="0" u="none" strike="noStrike" kern="1200" dirty="0">
                <a:solidFill>
                  <a:schemeClr val="tx1"/>
                </a:solidFill>
                <a:effectLst/>
                <a:latin typeface="+mn-lt"/>
                <a:ea typeface="+mn-ea"/>
                <a:cs typeface="+mn-cs"/>
              </a:rPr>
              <a:t> with non-negative real numbers on the diagonal, and V is an </a:t>
            </a:r>
            <a:r>
              <a:rPr lang="en-CA" sz="1200" b="0" i="0" u="none" strike="noStrike" kern="1200" dirty="0" err="1">
                <a:solidFill>
                  <a:schemeClr val="tx1"/>
                </a:solidFill>
                <a:effectLst/>
                <a:latin typeface="+mn-lt"/>
                <a:ea typeface="+mn-ea"/>
                <a:cs typeface="+mn-cs"/>
              </a:rPr>
              <a:t>n×n</a:t>
            </a:r>
            <a:r>
              <a:rPr lang="en-CA" sz="1200" b="0" i="0" u="none" strike="noStrike" kern="1200" dirty="0">
                <a:solidFill>
                  <a:schemeClr val="tx1"/>
                </a:solidFill>
                <a:effectLst/>
                <a:latin typeface="+mn-lt"/>
                <a:ea typeface="+mn-ea"/>
                <a:cs typeface="+mn-cs"/>
              </a:rPr>
              <a:t> real or complex unitary matrix. The diagonal entries </a:t>
            </a:r>
            <a:r>
              <a:rPr lang="en-CA" sz="1200" b="0" i="0" u="none" strike="noStrike" kern="1200" dirty="0" err="1">
                <a:solidFill>
                  <a:schemeClr val="tx1"/>
                </a:solidFill>
                <a:effectLst/>
                <a:latin typeface="+mn-lt"/>
                <a:ea typeface="+mn-ea"/>
                <a:cs typeface="+mn-cs"/>
              </a:rPr>
              <a:t>σi</a:t>
            </a:r>
            <a:r>
              <a:rPr lang="en-CA" sz="1200" b="0" i="0" u="none" strike="noStrike" kern="1200" dirty="0">
                <a:solidFill>
                  <a:schemeClr val="tx1"/>
                </a:solidFill>
                <a:effectLst/>
                <a:latin typeface="+mn-lt"/>
                <a:ea typeface="+mn-ea"/>
                <a:cs typeface="+mn-cs"/>
              </a:rPr>
              <a:t> of </a:t>
            </a:r>
            <a:r>
              <a:rPr lang="en-CA" sz="1200" b="0" i="0" u="none" strike="noStrike" kern="1200" dirty="0" err="1">
                <a:solidFill>
                  <a:schemeClr val="tx1"/>
                </a:solidFill>
                <a:effectLst/>
                <a:latin typeface="+mn-lt"/>
                <a:ea typeface="+mn-ea"/>
                <a:cs typeface="+mn-cs"/>
              </a:rPr>
              <a:t>Σ</a:t>
            </a:r>
            <a:r>
              <a:rPr lang="en-CA" sz="1200" b="0" i="0" u="none" strike="noStrike" kern="1200" dirty="0">
                <a:solidFill>
                  <a:schemeClr val="tx1"/>
                </a:solidFill>
                <a:effectLst/>
                <a:latin typeface="+mn-lt"/>
                <a:ea typeface="+mn-ea"/>
                <a:cs typeface="+mn-cs"/>
              </a:rPr>
              <a:t> are known as the </a:t>
            </a:r>
            <a:r>
              <a:rPr lang="en-CA" sz="1200" b="1" i="0" u="none" strike="noStrike" kern="1200" dirty="0">
                <a:solidFill>
                  <a:schemeClr val="tx1"/>
                </a:solidFill>
                <a:effectLst/>
                <a:latin typeface="+mn-lt"/>
                <a:ea typeface="+mn-ea"/>
                <a:cs typeface="+mn-cs"/>
                <a:hlinkClick r:id="rId6" tooltip="Singular value"/>
              </a:rPr>
              <a:t>singular values</a:t>
            </a:r>
            <a:r>
              <a:rPr lang="en-CA" sz="1200" b="0" i="0" u="none" strike="noStrike" kern="1200" dirty="0">
                <a:solidFill>
                  <a:schemeClr val="tx1"/>
                </a:solidFill>
                <a:effectLst/>
                <a:latin typeface="+mn-lt"/>
                <a:ea typeface="+mn-ea"/>
                <a:cs typeface="+mn-cs"/>
              </a:rPr>
              <a:t> of M. The columns of </a:t>
            </a:r>
            <a:r>
              <a:rPr lang="en-CA" sz="1200" b="0" i="0" u="none" strike="noStrike" kern="1200" dirty="0" err="1">
                <a:solidFill>
                  <a:schemeClr val="tx1"/>
                </a:solidFill>
                <a:effectLst/>
                <a:latin typeface="+mn-lt"/>
                <a:ea typeface="+mn-ea"/>
                <a:cs typeface="+mn-cs"/>
              </a:rPr>
              <a:t>Uand</a:t>
            </a:r>
            <a:r>
              <a:rPr lang="en-CA" sz="1200" b="0" i="0" u="none" strike="noStrike" kern="1200" dirty="0">
                <a:solidFill>
                  <a:schemeClr val="tx1"/>
                </a:solidFill>
                <a:effectLst/>
                <a:latin typeface="+mn-lt"/>
                <a:ea typeface="+mn-ea"/>
                <a:cs typeface="+mn-cs"/>
              </a:rPr>
              <a:t> the columns of V are called the </a:t>
            </a:r>
            <a:r>
              <a:rPr lang="en-CA" sz="1200" b="1" i="0" u="none" strike="noStrike" kern="1200" dirty="0">
                <a:solidFill>
                  <a:schemeClr val="tx1"/>
                </a:solidFill>
                <a:effectLst/>
                <a:latin typeface="+mn-lt"/>
                <a:ea typeface="+mn-ea"/>
                <a:cs typeface="+mn-cs"/>
              </a:rPr>
              <a:t>left-singular vectors</a:t>
            </a:r>
            <a:r>
              <a:rPr lang="en-CA" sz="1200" b="0" i="0" u="none" strike="noStrike" kern="1200" dirty="0">
                <a:solidFill>
                  <a:schemeClr val="tx1"/>
                </a:solidFill>
                <a:effectLst/>
                <a:latin typeface="+mn-lt"/>
                <a:ea typeface="+mn-ea"/>
                <a:cs typeface="+mn-cs"/>
              </a:rPr>
              <a:t> and </a:t>
            </a:r>
            <a:r>
              <a:rPr lang="en-CA" sz="1200" b="1" i="0" u="none" strike="noStrike" kern="1200" dirty="0">
                <a:solidFill>
                  <a:schemeClr val="tx1"/>
                </a:solidFill>
                <a:effectLst/>
                <a:latin typeface="+mn-lt"/>
                <a:ea typeface="+mn-ea"/>
                <a:cs typeface="+mn-cs"/>
              </a:rPr>
              <a:t>right-singular vectors</a:t>
            </a:r>
            <a:r>
              <a:rPr lang="en-CA" sz="1200" b="0" i="0" u="none" strike="noStrike" kern="1200" dirty="0">
                <a:solidFill>
                  <a:schemeClr val="tx1"/>
                </a:solidFill>
                <a:effectLst/>
                <a:latin typeface="+mn-lt"/>
                <a:ea typeface="+mn-ea"/>
                <a:cs typeface="+mn-cs"/>
              </a:rPr>
              <a:t> of M, respectively.</a:t>
            </a:r>
          </a:p>
          <a:p>
            <a:r>
              <a:rPr lang="en-CA" sz="1200" b="0" i="0" u="none" strike="noStrike" kern="1200" dirty="0">
                <a:solidFill>
                  <a:schemeClr val="tx1"/>
                </a:solidFill>
                <a:effectLst/>
                <a:latin typeface="+mn-lt"/>
                <a:ea typeface="+mn-ea"/>
                <a:cs typeface="+mn-cs"/>
              </a:rPr>
              <a:t>The singular-value decomposition can be computed using the following observations:</a:t>
            </a:r>
          </a:p>
          <a:p>
            <a:r>
              <a:rPr lang="en-CA" sz="1200" b="0" i="0" u="none" strike="noStrike" kern="1200" dirty="0">
                <a:solidFill>
                  <a:schemeClr val="tx1"/>
                </a:solidFill>
                <a:effectLst/>
                <a:latin typeface="+mn-lt"/>
                <a:ea typeface="+mn-ea"/>
                <a:cs typeface="+mn-cs"/>
              </a:rPr>
              <a:t>The left-singular vectors of </a:t>
            </a:r>
            <a:r>
              <a:rPr lang="en-CA" sz="1200" b="1" i="0" u="none" strike="noStrike" kern="1200" dirty="0">
                <a:solidFill>
                  <a:schemeClr val="tx1"/>
                </a:solidFill>
                <a:effectLst/>
                <a:latin typeface="+mn-lt"/>
                <a:ea typeface="+mn-ea"/>
                <a:cs typeface="+mn-cs"/>
              </a:rPr>
              <a:t>M</a:t>
            </a:r>
            <a:r>
              <a:rPr lang="en-CA" sz="1200" b="0" i="0" u="none" strike="noStrike" kern="1200" dirty="0">
                <a:solidFill>
                  <a:schemeClr val="tx1"/>
                </a:solidFill>
                <a:effectLst/>
                <a:latin typeface="+mn-lt"/>
                <a:ea typeface="+mn-ea"/>
                <a:cs typeface="+mn-cs"/>
              </a:rPr>
              <a:t> are a set of </a:t>
            </a:r>
            <a:r>
              <a:rPr lang="en-CA" sz="1200" b="0" i="0" u="none" strike="noStrike" kern="1200" dirty="0">
                <a:solidFill>
                  <a:schemeClr val="tx1"/>
                </a:solidFill>
                <a:effectLst/>
                <a:latin typeface="+mn-lt"/>
                <a:ea typeface="+mn-ea"/>
                <a:cs typeface="+mn-cs"/>
                <a:hlinkClick r:id="rId7" tooltip="Orthonormal"/>
              </a:rPr>
              <a:t>orthonormal</a:t>
            </a:r>
            <a:r>
              <a:rPr lang="en-CA"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8" tooltip="Eigenvectors"/>
              </a:rPr>
              <a:t>eigenvectors</a:t>
            </a:r>
            <a:r>
              <a:rPr lang="en-CA" sz="1200" b="0" i="0" u="none" strike="noStrike" kern="1200" dirty="0">
                <a:solidFill>
                  <a:schemeClr val="tx1"/>
                </a:solidFill>
                <a:effectLst/>
                <a:latin typeface="+mn-lt"/>
                <a:ea typeface="+mn-ea"/>
                <a:cs typeface="+mn-cs"/>
              </a:rPr>
              <a:t> of </a:t>
            </a:r>
            <a:r>
              <a:rPr lang="en-CA" sz="1200" b="1" i="0" u="none" strike="noStrike" kern="1200" dirty="0">
                <a:solidFill>
                  <a:schemeClr val="tx1"/>
                </a:solidFill>
                <a:effectLst/>
                <a:latin typeface="+mn-lt"/>
                <a:ea typeface="+mn-ea"/>
                <a:cs typeface="+mn-cs"/>
              </a:rPr>
              <a:t>MM</a:t>
            </a:r>
            <a:r>
              <a:rPr lang="en-CA" sz="1200" b="0" i="0" u="none" strike="noStrike" kern="1200" baseline="30000" dirty="0">
                <a:solidFill>
                  <a:schemeClr val="tx1"/>
                </a:solidFill>
                <a:effectLst/>
                <a:latin typeface="+mn-lt"/>
                <a:ea typeface="+mn-ea"/>
                <a:cs typeface="+mn-cs"/>
              </a:rPr>
              <a:t>∗</a:t>
            </a:r>
            <a:r>
              <a:rPr lang="en-CA" sz="1200" b="0" i="0" u="none" strike="noStrike" kern="1200" dirty="0">
                <a:solidFill>
                  <a:schemeClr val="tx1"/>
                </a:solidFill>
                <a:effectLst/>
                <a:latin typeface="+mn-lt"/>
                <a:ea typeface="+mn-ea"/>
                <a:cs typeface="+mn-cs"/>
              </a:rPr>
              <a:t>.</a:t>
            </a:r>
          </a:p>
          <a:p>
            <a:r>
              <a:rPr lang="en-CA" sz="1200" b="0" i="0" u="none" strike="noStrike" kern="1200" dirty="0">
                <a:solidFill>
                  <a:schemeClr val="tx1"/>
                </a:solidFill>
                <a:effectLst/>
                <a:latin typeface="+mn-lt"/>
                <a:ea typeface="+mn-ea"/>
                <a:cs typeface="+mn-cs"/>
              </a:rPr>
              <a:t>The right-singular vectors of </a:t>
            </a:r>
            <a:r>
              <a:rPr lang="en-CA" sz="1200" b="1" i="0" u="none" strike="noStrike" kern="1200" dirty="0">
                <a:solidFill>
                  <a:schemeClr val="tx1"/>
                </a:solidFill>
                <a:effectLst/>
                <a:latin typeface="+mn-lt"/>
                <a:ea typeface="+mn-ea"/>
                <a:cs typeface="+mn-cs"/>
              </a:rPr>
              <a:t>M</a:t>
            </a:r>
            <a:r>
              <a:rPr lang="en-CA" sz="1200" b="0" i="0" u="none" strike="noStrike" kern="1200" dirty="0">
                <a:solidFill>
                  <a:schemeClr val="tx1"/>
                </a:solidFill>
                <a:effectLst/>
                <a:latin typeface="+mn-lt"/>
                <a:ea typeface="+mn-ea"/>
                <a:cs typeface="+mn-cs"/>
              </a:rPr>
              <a:t> are a set of orthonormal eigenvectors of </a:t>
            </a:r>
            <a:r>
              <a:rPr lang="en-CA" sz="1200" b="1" i="0" u="none" strike="noStrike" kern="1200" dirty="0">
                <a:solidFill>
                  <a:schemeClr val="tx1"/>
                </a:solidFill>
                <a:effectLst/>
                <a:latin typeface="+mn-lt"/>
                <a:ea typeface="+mn-ea"/>
                <a:cs typeface="+mn-cs"/>
              </a:rPr>
              <a:t>M</a:t>
            </a:r>
            <a:r>
              <a:rPr lang="en-CA" sz="1200" b="0" i="0" u="none" strike="noStrike" kern="1200" baseline="30000" dirty="0">
                <a:solidFill>
                  <a:schemeClr val="tx1"/>
                </a:solidFill>
                <a:effectLst/>
                <a:latin typeface="+mn-lt"/>
                <a:ea typeface="+mn-ea"/>
                <a:cs typeface="+mn-cs"/>
              </a:rPr>
              <a:t>∗</a:t>
            </a:r>
            <a:r>
              <a:rPr lang="en-CA" sz="1200" b="1" i="0" u="none" strike="noStrike" kern="1200" dirty="0">
                <a:solidFill>
                  <a:schemeClr val="tx1"/>
                </a:solidFill>
                <a:effectLst/>
                <a:latin typeface="+mn-lt"/>
                <a:ea typeface="+mn-ea"/>
                <a:cs typeface="+mn-cs"/>
              </a:rPr>
              <a:t>M</a:t>
            </a:r>
            <a:r>
              <a:rPr lang="en-CA" sz="1200" b="0" i="0" u="none" strike="noStrike" kern="1200" dirty="0">
                <a:solidFill>
                  <a:schemeClr val="tx1"/>
                </a:solidFill>
                <a:effectLst/>
                <a:latin typeface="+mn-lt"/>
                <a:ea typeface="+mn-ea"/>
                <a:cs typeface="+mn-cs"/>
              </a:rPr>
              <a:t>.</a:t>
            </a:r>
          </a:p>
          <a:p>
            <a:r>
              <a:rPr lang="en-CA" sz="1200" b="0" i="0" u="none" strike="noStrike" kern="1200" dirty="0">
                <a:solidFill>
                  <a:schemeClr val="tx1"/>
                </a:solidFill>
                <a:effectLst/>
                <a:latin typeface="+mn-lt"/>
                <a:ea typeface="+mn-ea"/>
                <a:cs typeface="+mn-cs"/>
              </a:rPr>
              <a:t>The non-zero singular values of </a:t>
            </a:r>
            <a:r>
              <a:rPr lang="en-CA" sz="1200" b="1" i="0" u="none" strike="noStrike" kern="1200" dirty="0">
                <a:solidFill>
                  <a:schemeClr val="tx1"/>
                </a:solidFill>
                <a:effectLst/>
                <a:latin typeface="+mn-lt"/>
                <a:ea typeface="+mn-ea"/>
                <a:cs typeface="+mn-cs"/>
              </a:rPr>
              <a:t>M</a:t>
            </a:r>
            <a:r>
              <a:rPr lang="en-CA" sz="1200" b="0" i="0" u="none" strike="noStrike" kern="1200" dirty="0">
                <a:solidFill>
                  <a:schemeClr val="tx1"/>
                </a:solidFill>
                <a:effectLst/>
                <a:latin typeface="+mn-lt"/>
                <a:ea typeface="+mn-ea"/>
                <a:cs typeface="+mn-cs"/>
              </a:rPr>
              <a:t> (found on the diagonal entries of </a:t>
            </a:r>
            <a:r>
              <a:rPr lang="en-CA" sz="1200" b="1" i="0" u="none" strike="noStrike" kern="1200" dirty="0" err="1">
                <a:solidFill>
                  <a:schemeClr val="tx1"/>
                </a:solidFill>
                <a:effectLst/>
                <a:latin typeface="+mn-lt"/>
                <a:ea typeface="+mn-ea"/>
                <a:cs typeface="+mn-cs"/>
              </a:rPr>
              <a:t>Σ</a:t>
            </a:r>
            <a:r>
              <a:rPr lang="en-CA" sz="1200" b="0" i="0" u="none" strike="noStrike" kern="1200" dirty="0">
                <a:solidFill>
                  <a:schemeClr val="tx1"/>
                </a:solidFill>
                <a:effectLst/>
                <a:latin typeface="+mn-lt"/>
                <a:ea typeface="+mn-ea"/>
                <a:cs typeface="+mn-cs"/>
              </a:rPr>
              <a:t>) are the square roots of the non-zero </a:t>
            </a:r>
            <a:r>
              <a:rPr lang="en-CA" sz="1200" b="0" i="0" u="none" strike="noStrike" kern="1200" dirty="0">
                <a:solidFill>
                  <a:schemeClr val="tx1"/>
                </a:solidFill>
                <a:effectLst/>
                <a:latin typeface="+mn-lt"/>
                <a:ea typeface="+mn-ea"/>
                <a:cs typeface="+mn-cs"/>
                <a:hlinkClick r:id="rId9" tooltip="Eigenvalues"/>
              </a:rPr>
              <a:t>eigenvalues</a:t>
            </a:r>
            <a:r>
              <a:rPr lang="en-CA" sz="1200" b="0" i="0" u="none" strike="noStrike" kern="1200" dirty="0">
                <a:solidFill>
                  <a:schemeClr val="tx1"/>
                </a:solidFill>
                <a:effectLst/>
                <a:latin typeface="+mn-lt"/>
                <a:ea typeface="+mn-ea"/>
                <a:cs typeface="+mn-cs"/>
              </a:rPr>
              <a:t> of both </a:t>
            </a:r>
            <a:r>
              <a:rPr lang="en-CA" sz="1200" b="1" i="0" u="none" strike="noStrike" kern="1200" dirty="0">
                <a:solidFill>
                  <a:schemeClr val="tx1"/>
                </a:solidFill>
                <a:effectLst/>
                <a:latin typeface="+mn-lt"/>
                <a:ea typeface="+mn-ea"/>
                <a:cs typeface="+mn-cs"/>
              </a:rPr>
              <a:t>M</a:t>
            </a:r>
            <a:r>
              <a:rPr lang="en-CA" sz="1200" b="0" i="0" u="none" strike="noStrike" kern="1200" baseline="30000" dirty="0">
                <a:solidFill>
                  <a:schemeClr val="tx1"/>
                </a:solidFill>
                <a:effectLst/>
                <a:latin typeface="+mn-lt"/>
                <a:ea typeface="+mn-ea"/>
                <a:cs typeface="+mn-cs"/>
              </a:rPr>
              <a:t>∗</a:t>
            </a:r>
            <a:r>
              <a:rPr lang="en-CA" sz="1200" b="1" i="0" u="none" strike="noStrike" kern="1200" dirty="0">
                <a:solidFill>
                  <a:schemeClr val="tx1"/>
                </a:solidFill>
                <a:effectLst/>
                <a:latin typeface="+mn-lt"/>
                <a:ea typeface="+mn-ea"/>
                <a:cs typeface="+mn-cs"/>
              </a:rPr>
              <a:t>M</a:t>
            </a:r>
            <a:r>
              <a:rPr lang="en-CA" sz="1200" b="0" i="0" u="none" strike="noStrike" kern="1200" dirty="0">
                <a:solidFill>
                  <a:schemeClr val="tx1"/>
                </a:solidFill>
                <a:effectLst/>
                <a:latin typeface="+mn-lt"/>
                <a:ea typeface="+mn-ea"/>
                <a:cs typeface="+mn-cs"/>
              </a:rPr>
              <a:t> and </a:t>
            </a:r>
            <a:r>
              <a:rPr lang="en-CA" sz="1200" b="1" i="0" u="none" strike="noStrike" kern="1200" dirty="0">
                <a:solidFill>
                  <a:schemeClr val="tx1"/>
                </a:solidFill>
                <a:effectLst/>
                <a:latin typeface="+mn-lt"/>
                <a:ea typeface="+mn-ea"/>
                <a:cs typeface="+mn-cs"/>
              </a:rPr>
              <a:t>MM</a:t>
            </a:r>
            <a:r>
              <a:rPr lang="en-CA" sz="1200" b="0" i="0" u="none" strike="noStrike" kern="1200" baseline="30000" dirty="0">
                <a:solidFill>
                  <a:schemeClr val="tx1"/>
                </a:solidFill>
                <a:effectLst/>
                <a:latin typeface="+mn-lt"/>
                <a:ea typeface="+mn-ea"/>
                <a:cs typeface="+mn-cs"/>
              </a:rPr>
              <a:t>∗</a:t>
            </a:r>
            <a:r>
              <a:rPr lang="en-CA" sz="1200" b="0" i="0" u="none" strike="noStrike" kern="1200" dirty="0">
                <a:solidFill>
                  <a:schemeClr val="tx1"/>
                </a:solidFill>
                <a:effectLst/>
                <a:latin typeface="+mn-lt"/>
                <a:ea typeface="+mn-ea"/>
                <a:cs typeface="+mn-cs"/>
              </a:rPr>
              <a:t>.</a:t>
            </a:r>
          </a:p>
          <a:p>
            <a:r>
              <a:rPr lang="en-CA" sz="1200" b="0" i="0" u="none" strike="noStrike" kern="1200" dirty="0">
                <a:solidFill>
                  <a:schemeClr val="tx1"/>
                </a:solidFill>
                <a:effectLst/>
                <a:latin typeface="+mn-lt"/>
                <a:ea typeface="+mn-ea"/>
                <a:cs typeface="+mn-cs"/>
              </a:rPr>
              <a:t>Applications that employ the SVD include computing the </a:t>
            </a:r>
            <a:r>
              <a:rPr lang="en-CA" sz="1200" b="0" i="0" u="none" strike="noStrike" kern="1200" dirty="0">
                <a:solidFill>
                  <a:schemeClr val="tx1"/>
                </a:solidFill>
                <a:effectLst/>
                <a:latin typeface="+mn-lt"/>
                <a:ea typeface="+mn-ea"/>
                <a:cs typeface="+mn-cs"/>
                <a:hlinkClick r:id="rId10" tooltip="Moore–Penrose pseudoinverse"/>
              </a:rPr>
              <a:t>pseudoinverse</a:t>
            </a:r>
            <a:r>
              <a:rPr lang="en-CA"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1" tooltip="Least squares"/>
              </a:rPr>
              <a:t>least squares</a:t>
            </a:r>
            <a:r>
              <a:rPr lang="en-CA" sz="1200" b="0" i="0" u="none" strike="noStrike" kern="1200" dirty="0">
                <a:solidFill>
                  <a:schemeClr val="tx1"/>
                </a:solidFill>
                <a:effectLst/>
                <a:latin typeface="+mn-lt"/>
                <a:ea typeface="+mn-ea"/>
                <a:cs typeface="+mn-cs"/>
              </a:rPr>
              <a:t> fitting of data, multivariable control, matrix approximation, and determining the </a:t>
            </a:r>
            <a:r>
              <a:rPr lang="en-CA" sz="1200" b="0" i="0" u="none" strike="noStrike" kern="1200" dirty="0">
                <a:solidFill>
                  <a:schemeClr val="tx1"/>
                </a:solidFill>
                <a:effectLst/>
                <a:latin typeface="+mn-lt"/>
                <a:ea typeface="+mn-ea"/>
                <a:cs typeface="+mn-cs"/>
                <a:hlinkClick r:id="rId12" tooltip="Rank of a matrix"/>
              </a:rPr>
              <a:t>rank</a:t>
            </a:r>
            <a:r>
              <a:rPr lang="en-CA"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hlinkClick r:id="rId13" tooltip="Range of a matrix"/>
              </a:rPr>
              <a:t>range</a:t>
            </a:r>
            <a:r>
              <a:rPr lang="en-CA" sz="1200" b="0" i="0" u="none" strike="noStrike" kern="1200" dirty="0">
                <a:solidFill>
                  <a:schemeClr val="tx1"/>
                </a:solidFill>
                <a:effectLst/>
                <a:latin typeface="+mn-lt"/>
                <a:ea typeface="+mn-ea"/>
                <a:cs typeface="+mn-cs"/>
              </a:rPr>
              <a:t> and </a:t>
            </a:r>
            <a:r>
              <a:rPr lang="en-CA" sz="1200" b="0" i="0" u="none" strike="noStrike" kern="1200" dirty="0">
                <a:solidFill>
                  <a:schemeClr val="tx1"/>
                </a:solidFill>
                <a:effectLst/>
                <a:latin typeface="+mn-lt"/>
                <a:ea typeface="+mn-ea"/>
                <a:cs typeface="+mn-cs"/>
                <a:hlinkClick r:id="rId14" tooltip="Kernel (matrix)"/>
              </a:rPr>
              <a:t>null space</a:t>
            </a:r>
            <a:r>
              <a:rPr lang="en-CA" sz="1200" b="0" i="0" u="none" strike="noStrike" kern="1200" dirty="0">
                <a:solidFill>
                  <a:schemeClr val="tx1"/>
                </a:solidFill>
                <a:effectLst/>
                <a:latin typeface="+mn-lt"/>
                <a:ea typeface="+mn-ea"/>
                <a:cs typeface="+mn-cs"/>
              </a:rPr>
              <a:t> of a matrix.</a:t>
            </a:r>
          </a:p>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1666603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want to discover ‘concepts’ which are hidden values (latent)-concept (genre-topics)</a:t>
            </a:r>
          </a:p>
          <a:p>
            <a:endParaRPr lang="en-GB" dirty="0"/>
          </a:p>
          <a:p>
            <a:r>
              <a:rPr lang="en-GB" dirty="0"/>
              <a:t>U is (document)  to concept matrix </a:t>
            </a:r>
          </a:p>
          <a:p>
            <a:r>
              <a:rPr lang="en-GB" dirty="0" err="1"/>
              <a:t>Diagnonal</a:t>
            </a:r>
            <a:r>
              <a:rPr lang="en-GB" dirty="0"/>
              <a:t> element (strength of every concept)</a:t>
            </a:r>
          </a:p>
          <a:p>
            <a:r>
              <a:rPr lang="en-GB" dirty="0"/>
              <a:t>V term to concept</a:t>
            </a:r>
          </a:p>
          <a:p>
            <a:endParaRPr lang="en-GB" dirty="0"/>
          </a:p>
          <a:p>
            <a:r>
              <a:rPr lang="en-GB" dirty="0"/>
              <a:t>We learn something from the SVD</a:t>
            </a:r>
            <a:endParaRPr lang="ar-SA" dirty="0"/>
          </a:p>
          <a:p>
            <a:r>
              <a:rPr lang="en-GB" dirty="0"/>
              <a:t>http://</a:t>
            </a:r>
            <a:r>
              <a:rPr lang="en-GB" dirty="0" err="1"/>
              <a:t>www.mmds.org</a:t>
            </a:r>
            <a:r>
              <a:rPr lang="en-GB" dirty="0"/>
              <a:t>/#book</a:t>
            </a:r>
            <a:endParaRPr lang="ar-S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52</a:t>
            </a:fld>
            <a:endParaRPr lang="en-US"/>
          </a:p>
        </p:txBody>
      </p:sp>
    </p:spTree>
    <p:extLst>
      <p:ext uri="{BB962C8B-B14F-4D97-AF65-F5344CB8AC3E}">
        <p14:creationId xmlns:p14="http://schemas.microsoft.com/office/powerpoint/2010/main" val="1382704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Faloutsos</a:t>
            </a:r>
          </a:p>
        </p:txBody>
      </p:sp>
      <p:sp>
        <p:nvSpPr>
          <p:cNvPr id="7" name="Rectangle 7"/>
          <p:cNvSpPr>
            <a:spLocks noGrp="1" noChangeArrowheads="1"/>
          </p:cNvSpPr>
          <p:nvPr>
            <p:ph type="sldNum" sz="quarter" idx="5"/>
          </p:nvPr>
        </p:nvSpPr>
        <p:spPr>
          <a:ln/>
        </p:spPr>
        <p:txBody>
          <a:bodyPr/>
          <a:lstStyle/>
          <a:p>
            <a:fld id="{98D1660F-E8BB-4AFA-AF58-39DB8CCF09FC}" type="slidenum">
              <a:rPr lang="en-US"/>
              <a:pPr/>
              <a:t>53</a:t>
            </a:fld>
            <a:endParaRPr 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23005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t>Faloutsos</a:t>
            </a:r>
          </a:p>
        </p:txBody>
      </p:sp>
      <p:sp>
        <p:nvSpPr>
          <p:cNvPr id="7" name="Rectangle 7"/>
          <p:cNvSpPr>
            <a:spLocks noGrp="1" noChangeArrowheads="1"/>
          </p:cNvSpPr>
          <p:nvPr>
            <p:ph type="sldNum" sz="quarter" idx="5"/>
          </p:nvPr>
        </p:nvSpPr>
        <p:spPr>
          <a:ln/>
        </p:spPr>
        <p:txBody>
          <a:bodyPr/>
          <a:lstStyle/>
          <a:p>
            <a:fld id="{D533D358-4D76-46D6-9782-08150E55FE91}" type="slidenum">
              <a:rPr lang="en-US"/>
              <a:pPr/>
              <a:t>54</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21168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Orthogonal = row U (dot product) column V =0</a:t>
            </a:r>
          </a:p>
          <a:p>
            <a:endParaRPr lang="en-GB" dirty="0"/>
          </a:p>
          <a:p>
            <a:r>
              <a:rPr lang="en-GB" dirty="0"/>
              <a:t>Orthonormal length column in U &amp; V is 1 (Euclidean length 1)</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55</a:t>
            </a:fld>
            <a:endParaRPr lang="en-US"/>
          </a:p>
        </p:txBody>
      </p:sp>
    </p:spTree>
    <p:extLst>
      <p:ext uri="{BB962C8B-B14F-4D97-AF65-F5344CB8AC3E}">
        <p14:creationId xmlns:p14="http://schemas.microsoft.com/office/powerpoint/2010/main" val="32313876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 topics of a text collection are often highly overlapping in terms of their vocabulary. As a result, the directions represented by the various topics are naturally not orthogonal, which matches poorly with orthogonal basis vectors. SVD does a poor job at revealing the actual semantic topics (or clusters) in the underlying data. Most forms of nonnegative matrix factorization that do not use </a:t>
            </a:r>
            <a:r>
              <a:rPr lang="en-GB" dirty="0" err="1"/>
              <a:t>orthonogonal</a:t>
            </a:r>
            <a:r>
              <a:rPr lang="en-GB" dirty="0"/>
              <a:t> basis vectors can can represent overlapping structures </a:t>
            </a:r>
          </a:p>
          <a:p>
            <a:r>
              <a:rPr lang="en-GB" dirty="0"/>
              <a:t>“The representation provided by SVD is not very interpretable a” “ it is hard to match with the semantic concepts in the collection. A key part of the problem is that the eigenvectors contain both positive and negative components that are hard to interpret.”</a:t>
            </a:r>
          </a:p>
          <a:p>
            <a:endParaRPr lang="en-GB" dirty="0"/>
          </a:p>
          <a:p>
            <a:endParaRPr lang="en-GB" dirty="0"/>
          </a:p>
          <a:p>
            <a:endParaRPr lang="en-GB" dirty="0"/>
          </a:p>
          <a:p>
            <a:r>
              <a:rPr lang="en-GB" dirty="0"/>
              <a:t>“The dominant latent vector in P is [−0. 41, −0. 49, −0. 44, −0. 61, −0. 10, −0. 12], in which all components are negative. The second latent vector contains both positive and negative components. Therefore, the correspondence between the topics and the latent vectors is not very clear.”</a:t>
            </a:r>
          </a:p>
          <a:p>
            <a:r>
              <a:rPr lang="en-GB" dirty="0"/>
              <a:t>“vectors have both positive and negative components, which reduces their interpretability. The lack of interpretability of singular value decomposition is its primary weakness, as a result of  which other nonnegative forms of factorization are sometimes preferred. Furthermore, forcing orthogonality of the vectors in P is not very natural, especially when the two topics have overlapping and confounding words like “jaguar.”</a:t>
            </a:r>
          </a:p>
          <a:p>
            <a:endParaRPr lang="en-GB" dirty="0"/>
          </a:p>
          <a:p>
            <a:r>
              <a:rPr lang="en-GB" dirty="0"/>
              <a:t>Excerpt From: Charu C. Aggarwal. “Machine Learning for Text.” Apple Books. </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57</a:t>
            </a:fld>
            <a:endParaRPr lang="en-US"/>
          </a:p>
        </p:txBody>
      </p:sp>
    </p:spTree>
    <p:extLst>
      <p:ext uri="{BB962C8B-B14F-4D97-AF65-F5344CB8AC3E}">
        <p14:creationId xmlns:p14="http://schemas.microsoft.com/office/powerpoint/2010/main" val="1238830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apply NNMF for topic </a:t>
            </a:r>
            <a:r>
              <a:rPr lang="en-GB" dirty="0" err="1"/>
              <a:t>modeling</a:t>
            </a:r>
            <a:r>
              <a:rPr lang="en-GB" dirty="0"/>
              <a:t>, we begin by representing our corpus as we did with our Latent Semantic Analysis, as a TF–IDF normalized term-document matrix.”</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59</a:t>
            </a:fld>
            <a:endParaRPr lang="en-US"/>
          </a:p>
        </p:txBody>
      </p:sp>
    </p:spTree>
    <p:extLst>
      <p:ext uri="{BB962C8B-B14F-4D97-AF65-F5344CB8AC3E}">
        <p14:creationId xmlns:p14="http://schemas.microsoft.com/office/powerpoint/2010/main" val="15976913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“Nonnegative matrix factorization is a highly interpretable type of matrix factorization in which nonnegativity constraints are imposed on U and V.”</a:t>
            </a:r>
          </a:p>
          <a:p>
            <a:endParaRPr lang="en-GB" dirty="0"/>
          </a:p>
          <a:p>
            <a:r>
              <a:rPr lang="en-GB" dirty="0"/>
              <a:t>“U = [u </a:t>
            </a:r>
            <a:r>
              <a:rPr lang="en-GB" dirty="0" err="1"/>
              <a:t>ij</a:t>
            </a:r>
            <a:r>
              <a:rPr lang="en-GB" dirty="0"/>
              <a:t> ] is an n × k matrix and V = [v </a:t>
            </a:r>
            <a:r>
              <a:rPr lang="en-GB" dirty="0" err="1"/>
              <a:t>ij</a:t>
            </a:r>
            <a:r>
              <a:rPr lang="en-GB" dirty="0"/>
              <a:t> ] is a d × k matrix of optimization parameters. Note that the optimization objective is the same but the constraints are different.”</a:t>
            </a:r>
          </a:p>
          <a:p>
            <a:endParaRPr lang="en-GB" dirty="0"/>
          </a:p>
          <a:p>
            <a:r>
              <a:rPr lang="en-GB" dirty="0"/>
              <a:t>Excerpt From Machine Learning for Text, </a:t>
            </a:r>
            <a:r>
              <a:rPr lang="en-GB" dirty="0" err="1"/>
              <a:t>Charu</a:t>
            </a:r>
            <a:r>
              <a:rPr lang="en-GB" dirty="0"/>
              <a:t> C. Aggarwal</a:t>
            </a:r>
          </a:p>
          <a:p>
            <a:r>
              <a:rPr lang="en-GB" dirty="0"/>
              <a:t>This material may be protected by copyright.</a:t>
            </a:r>
          </a:p>
        </p:txBody>
      </p:sp>
      <p:sp>
        <p:nvSpPr>
          <p:cNvPr id="4" name="Slide Number Placeholder 3"/>
          <p:cNvSpPr>
            <a:spLocks noGrp="1"/>
          </p:cNvSpPr>
          <p:nvPr>
            <p:ph type="sldNum" sz="quarter" idx="5"/>
          </p:nvPr>
        </p:nvSpPr>
        <p:spPr/>
        <p:txBody>
          <a:bodyPr/>
          <a:lstStyle/>
          <a:p>
            <a:fld id="{77DC6A52-AEF2-D04F-A68E-D0267F57AAF8}" type="slidenum">
              <a:rPr lang="en-US" smtClean="0"/>
              <a:t>60</a:t>
            </a:fld>
            <a:endParaRPr lang="en-US"/>
          </a:p>
        </p:txBody>
      </p:sp>
    </p:spTree>
    <p:extLst>
      <p:ext uri="{BB962C8B-B14F-4D97-AF65-F5344CB8AC3E}">
        <p14:creationId xmlns:p14="http://schemas.microsoft.com/office/powerpoint/2010/main" val="2933672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89C1D98F-6A56-4EC7-94B7-7764A763C164}" type="slidenum">
              <a:rPr lang="en-US" smtClean="0"/>
              <a:pPr>
                <a:defRPr/>
              </a:pPr>
              <a:t>5</a:t>
            </a:fld>
            <a:endParaRPr lang="en-US"/>
          </a:p>
        </p:txBody>
      </p:sp>
    </p:spTree>
    <p:extLst>
      <p:ext uri="{BB962C8B-B14F-4D97-AF65-F5344CB8AC3E}">
        <p14:creationId xmlns:p14="http://schemas.microsoft.com/office/powerpoint/2010/main" val="3534903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“Nonnegative matrix factorization is a highly interpretable type of matrix factorization in which nonnegativity constraints are imposed on U and V.”</a:t>
            </a:r>
          </a:p>
          <a:p>
            <a:endParaRPr lang="en-GB" dirty="0"/>
          </a:p>
          <a:p>
            <a:r>
              <a:rPr lang="en-GB" dirty="0"/>
              <a:t>Excerpt From: Charu C. Aggarwal. “Machine Learning for Text.” Apple Books. </a:t>
            </a:r>
          </a:p>
        </p:txBody>
      </p:sp>
      <p:sp>
        <p:nvSpPr>
          <p:cNvPr id="4" name="Slide Number Placeholder 3"/>
          <p:cNvSpPr>
            <a:spLocks noGrp="1"/>
          </p:cNvSpPr>
          <p:nvPr>
            <p:ph type="sldNum" sz="quarter" idx="5"/>
          </p:nvPr>
        </p:nvSpPr>
        <p:spPr/>
        <p:txBody>
          <a:bodyPr/>
          <a:lstStyle/>
          <a:p>
            <a:fld id="{77DC6A52-AEF2-D04F-A68E-D0267F57AAF8}" type="slidenum">
              <a:rPr lang="en-US" smtClean="0"/>
              <a:t>61</a:t>
            </a:fld>
            <a:endParaRPr lang="en-US"/>
          </a:p>
        </p:txBody>
      </p:sp>
    </p:spTree>
    <p:extLst>
      <p:ext uri="{BB962C8B-B14F-4D97-AF65-F5344CB8AC3E}">
        <p14:creationId xmlns:p14="http://schemas.microsoft.com/office/powerpoint/2010/main" val="25694025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clear that the first latent concept is related to cats and the second latent concept is related to cars. Furthermore, documents are represented by two non-negative coordinates indicating their affinity to the two topics. Correspondingly, the first three documents have strong positive coordinates for cats, the fourth has strong positive coordinates in both, and the last two belong only to cars. The matrix V tells us that the vocabularies of the various topics are as follows:</a:t>
            </a:r>
          </a:p>
          <a:p>
            <a:r>
              <a:rPr lang="en-GB" dirty="0"/>
              <a:t>Cats: lion, tiger, cheetah, jaguar</a:t>
            </a:r>
          </a:p>
          <a:p>
            <a:r>
              <a:rPr lang="en-GB" dirty="0"/>
              <a:t>Cars: jaguar, </a:t>
            </a:r>
            <a:r>
              <a:rPr lang="en-GB" dirty="0" err="1"/>
              <a:t>porsche</a:t>
            </a:r>
            <a:r>
              <a:rPr lang="en-GB" dirty="0"/>
              <a:t>, </a:t>
            </a:r>
            <a:r>
              <a:rPr lang="en-GB" dirty="0" err="1"/>
              <a:t>ferrari</a:t>
            </a:r>
            <a:r>
              <a:rPr lang="en-GB" dirty="0"/>
              <a:t>”</a:t>
            </a:r>
          </a:p>
          <a:p>
            <a:r>
              <a:rPr lang="en-GB" dirty="0"/>
              <a:t>“the polysemous word “jaguar” is included in the vocabulary of both topics, ”</a:t>
            </a:r>
          </a:p>
          <a:p>
            <a:endParaRPr lang="en-GB" dirty="0"/>
          </a:p>
          <a:p>
            <a:r>
              <a:rPr lang="en-GB" dirty="0"/>
              <a:t>Excerpt From</a:t>
            </a:r>
          </a:p>
          <a:p>
            <a:r>
              <a:rPr lang="en-GB" dirty="0"/>
              <a:t>Machine Learning for Text</a:t>
            </a:r>
          </a:p>
          <a:p>
            <a:r>
              <a:rPr lang="en-GB" dirty="0" err="1"/>
              <a:t>Charu</a:t>
            </a:r>
            <a:r>
              <a:rPr lang="en-GB" dirty="0"/>
              <a:t> C. Aggarwal</a:t>
            </a:r>
          </a:p>
          <a:p>
            <a:r>
              <a:rPr lang="en-GB" dirty="0"/>
              <a:t>This material may be protected by copyright.</a:t>
            </a:r>
          </a:p>
        </p:txBody>
      </p:sp>
      <p:sp>
        <p:nvSpPr>
          <p:cNvPr id="4" name="Slide Number Placeholder 3"/>
          <p:cNvSpPr>
            <a:spLocks noGrp="1"/>
          </p:cNvSpPr>
          <p:nvPr>
            <p:ph type="sldNum" sz="quarter" idx="5"/>
          </p:nvPr>
        </p:nvSpPr>
        <p:spPr/>
        <p:txBody>
          <a:bodyPr/>
          <a:lstStyle/>
          <a:p>
            <a:fld id="{77DC6A52-AEF2-D04F-A68E-D0267F57AAF8}" type="slidenum">
              <a:rPr lang="en-US" smtClean="0"/>
              <a:t>62</a:t>
            </a:fld>
            <a:endParaRPr lang="en-US"/>
          </a:p>
        </p:txBody>
      </p:sp>
    </p:spTree>
    <p:extLst>
      <p:ext uri="{BB962C8B-B14F-4D97-AF65-F5344CB8AC3E}">
        <p14:creationId xmlns:p14="http://schemas.microsoft.com/office/powerpoint/2010/main" val="22506591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“decompose the original matrix into two rank-1 matrices according to Eq. 3.23. This decomposition is shown in Fig. 3.3 in which the rank-1 matrices for cats and cars are shown. It is particularly interesting that the occurrences of the polysemous word “jaguar” are nicely divided up into “the two topics, which roughly correspond with their usage in these topics.”</a:t>
            </a:r>
          </a:p>
          <a:p>
            <a:endParaRPr lang="en-GB" dirty="0"/>
          </a:p>
          <a:p>
            <a:r>
              <a:rPr lang="en-GB" dirty="0"/>
              <a:t>Excerpt From</a:t>
            </a:r>
          </a:p>
          <a:p>
            <a:r>
              <a:rPr lang="en-GB" dirty="0"/>
              <a:t>Machine Learning for Text</a:t>
            </a:r>
          </a:p>
          <a:p>
            <a:r>
              <a:rPr lang="en-GB" dirty="0" err="1"/>
              <a:t>Charu</a:t>
            </a:r>
            <a:r>
              <a:rPr lang="en-GB" dirty="0"/>
              <a:t> C. Aggarwal</a:t>
            </a:r>
          </a:p>
          <a:p>
            <a:r>
              <a:rPr lang="en-GB" dirty="0"/>
              <a:t>This material may be protected by copyright.</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63</a:t>
            </a:fld>
            <a:endParaRPr lang="en-US"/>
          </a:p>
        </p:txBody>
      </p:sp>
    </p:spTree>
    <p:extLst>
      <p:ext uri="{BB962C8B-B14F-4D97-AF65-F5344CB8AC3E}">
        <p14:creationId xmlns:p14="http://schemas.microsoft.com/office/powerpoint/2010/main" val="34093082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two-way matrix factorization can be converted into a standardized three-way factorization. The three-way normalized representation is shown in Fig. 3.2b, and it tells us a little bit more about the relative frequencies of the two topics. Since the diagonal entry in </a:t>
            </a:r>
            <a:r>
              <a:rPr lang="el-GR" dirty="0"/>
              <a:t>Σ </a:t>
            </a:r>
            <a:r>
              <a:rPr lang="en-GB" dirty="0"/>
              <a:t>is 32 for cats in comparison with 12 for cars, it indicates that the topic of cats is more dominant than cars. This is consistent with the observation that more documents and terms in the collection are associated with cats as compared to cars.”</a:t>
            </a:r>
          </a:p>
          <a:p>
            <a:endParaRPr lang="en-GB" dirty="0"/>
          </a:p>
          <a:p>
            <a:r>
              <a:rPr lang="en-GB" dirty="0"/>
              <a:t>Excerpt From</a:t>
            </a:r>
          </a:p>
          <a:p>
            <a:r>
              <a:rPr lang="en-GB" dirty="0"/>
              <a:t>Machine Learning for Text</a:t>
            </a:r>
          </a:p>
          <a:p>
            <a:r>
              <a:rPr lang="en-GB" dirty="0" err="1"/>
              <a:t>Charu</a:t>
            </a:r>
            <a:r>
              <a:rPr lang="en-GB" dirty="0"/>
              <a:t> C. Aggarwal</a:t>
            </a:r>
          </a:p>
          <a:p>
            <a:r>
              <a:rPr lang="en-GB" dirty="0"/>
              <a:t>This material may be protected by copyright.</a:t>
            </a:r>
          </a:p>
        </p:txBody>
      </p:sp>
      <p:sp>
        <p:nvSpPr>
          <p:cNvPr id="4" name="Slide Number Placeholder 3"/>
          <p:cNvSpPr>
            <a:spLocks noGrp="1"/>
          </p:cNvSpPr>
          <p:nvPr>
            <p:ph type="sldNum" sz="quarter" idx="5"/>
          </p:nvPr>
        </p:nvSpPr>
        <p:spPr/>
        <p:txBody>
          <a:bodyPr/>
          <a:lstStyle/>
          <a:p>
            <a:fld id="{77DC6A52-AEF2-D04F-A68E-D0267F57AAF8}" type="slidenum">
              <a:rPr lang="en-US" smtClean="0"/>
              <a:t>64</a:t>
            </a:fld>
            <a:endParaRPr lang="en-US"/>
          </a:p>
        </p:txBody>
      </p:sp>
    </p:spTree>
    <p:extLst>
      <p:ext uri="{BB962C8B-B14F-4D97-AF65-F5344CB8AC3E}">
        <p14:creationId xmlns:p14="http://schemas.microsoft.com/office/powerpoint/2010/main" val="28955043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66</a:t>
            </a:fld>
            <a:endParaRPr lang="en-US"/>
          </a:p>
        </p:txBody>
      </p:sp>
    </p:spTree>
    <p:extLst>
      <p:ext uri="{BB962C8B-B14F-4D97-AF65-F5344CB8AC3E}">
        <p14:creationId xmlns:p14="http://schemas.microsoft.com/office/powerpoint/2010/main" val="42717360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
            </a:r>
            <a:r>
              <a:rPr lang="en-AE" dirty="0"/>
              <a:t>ource: </a:t>
            </a:r>
            <a:r>
              <a:rPr lang="en-GB" dirty="0"/>
              <a:t>Benjamin Bengfort, Rebecca </a:t>
            </a:r>
            <a:r>
              <a:rPr lang="en-GB" dirty="0" err="1"/>
              <a:t>Bilbro</a:t>
            </a:r>
            <a:r>
              <a:rPr lang="en-GB" dirty="0"/>
              <a:t>, Tony Ojeda. “Applied Text Analysis with Python. </a:t>
            </a:r>
          </a:p>
          <a:p>
            <a:endParaRPr lang="en-AE" dirty="0"/>
          </a:p>
        </p:txBody>
      </p:sp>
      <p:sp>
        <p:nvSpPr>
          <p:cNvPr id="4" name="Slide Number Placeholder 3"/>
          <p:cNvSpPr>
            <a:spLocks noGrp="1"/>
          </p:cNvSpPr>
          <p:nvPr>
            <p:ph type="sldNum" sz="quarter" idx="5"/>
          </p:nvPr>
        </p:nvSpPr>
        <p:spPr/>
        <p:txBody>
          <a:bodyPr/>
          <a:lstStyle/>
          <a:p>
            <a:fld id="{77DC6A52-AEF2-D04F-A68E-D0267F57AAF8}" type="slidenum">
              <a:rPr lang="en-US" smtClean="0"/>
              <a:t>67</a:t>
            </a:fld>
            <a:endParaRPr lang="en-US"/>
          </a:p>
        </p:txBody>
      </p:sp>
    </p:spTree>
    <p:extLst>
      <p:ext uri="{BB962C8B-B14F-4D97-AF65-F5344CB8AC3E}">
        <p14:creationId xmlns:p14="http://schemas.microsoft.com/office/powerpoint/2010/main" val="17812350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fld id="{77DC6A52-AEF2-D04F-A68E-D0267F57AAF8}" type="slidenum">
              <a:rPr lang="en-US" smtClean="0"/>
              <a:t>68</a:t>
            </a:fld>
            <a:endParaRPr lang="en-US"/>
          </a:p>
        </p:txBody>
      </p:sp>
    </p:spTree>
    <p:extLst>
      <p:ext uri="{BB962C8B-B14F-4D97-AF65-F5344CB8AC3E}">
        <p14:creationId xmlns:p14="http://schemas.microsoft.com/office/powerpoint/2010/main" val="21802698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69</a:t>
            </a:fld>
            <a:endParaRPr lang="en-US"/>
          </a:p>
        </p:txBody>
      </p:sp>
    </p:spTree>
    <p:extLst>
      <p:ext uri="{BB962C8B-B14F-4D97-AF65-F5344CB8AC3E}">
        <p14:creationId xmlns:p14="http://schemas.microsoft.com/office/powerpoint/2010/main" val="396023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89C1D98F-6A56-4EC7-94B7-7764A763C164}" type="slidenum">
              <a:rPr lang="en-US" smtClean="0"/>
              <a:pPr>
                <a:defRPr/>
              </a:pPr>
              <a:t>6</a:t>
            </a:fld>
            <a:endParaRPr lang="en-US"/>
          </a:p>
        </p:txBody>
      </p:sp>
    </p:spTree>
    <p:extLst>
      <p:ext uri="{BB962C8B-B14F-4D97-AF65-F5344CB8AC3E}">
        <p14:creationId xmlns:p14="http://schemas.microsoft.com/office/powerpoint/2010/main" val="70882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8</a:t>
            </a:fld>
            <a:endParaRPr lang="en-US"/>
          </a:p>
        </p:txBody>
      </p:sp>
    </p:spTree>
    <p:extLst>
      <p:ext uri="{BB962C8B-B14F-4D97-AF65-F5344CB8AC3E}">
        <p14:creationId xmlns:p14="http://schemas.microsoft.com/office/powerpoint/2010/main" val="1164646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corpus is transformed into feature vectors and a clustering algorithm is employed to create groups or topic clusters, using a distance metric such that documents that are closer together in feature space are more similar</a:t>
            </a:r>
          </a:p>
          <a:p>
            <a:endParaRPr lang="en-GB" dirty="0"/>
          </a:p>
          <a:p>
            <a:r>
              <a:rPr lang="en-GB" dirty="0"/>
              <a:t>“New incoming documents can then be vectorized and assigned to the nearest cluster”</a:t>
            </a:r>
          </a:p>
          <a:p>
            <a:endParaRPr lang="en-GB" dirty="0"/>
          </a:p>
          <a:p>
            <a:r>
              <a:rPr lang="en-GB" dirty="0"/>
              <a:t>Excerpt From: Benjamin Bengfort, Rebecca </a:t>
            </a:r>
            <a:r>
              <a:rPr lang="en-GB" dirty="0" err="1"/>
              <a:t>Bilbro</a:t>
            </a:r>
            <a:r>
              <a:rPr lang="en-GB" dirty="0"/>
              <a:t>, Tony Ojeda. “Applied Text Analysis with Python.” Apple Books. </a:t>
            </a:r>
          </a:p>
        </p:txBody>
      </p:sp>
      <p:sp>
        <p:nvSpPr>
          <p:cNvPr id="4" name="Slide Number Placeholder 3"/>
          <p:cNvSpPr>
            <a:spLocks noGrp="1"/>
          </p:cNvSpPr>
          <p:nvPr>
            <p:ph type="sldNum" sz="quarter" idx="5"/>
          </p:nvPr>
        </p:nvSpPr>
        <p:spPr/>
        <p:txBody>
          <a:bodyPr/>
          <a:lstStyle/>
          <a:p>
            <a:fld id="{77DC6A52-AEF2-D04F-A68E-D0267F57AAF8}" type="slidenum">
              <a:rPr lang="en-US" smtClean="0"/>
              <a:t>10</a:t>
            </a:fld>
            <a:endParaRPr lang="en-US"/>
          </a:p>
        </p:txBody>
      </p:sp>
    </p:spTree>
    <p:extLst>
      <p:ext uri="{BB962C8B-B14F-4D97-AF65-F5344CB8AC3E}">
        <p14:creationId xmlns:p14="http://schemas.microsoft.com/office/powerpoint/2010/main" val="114640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11</a:t>
            </a:fld>
            <a:endParaRPr lang="en-US"/>
          </a:p>
        </p:txBody>
      </p:sp>
    </p:spTree>
    <p:extLst>
      <p:ext uri="{BB962C8B-B14F-4D97-AF65-F5344CB8AC3E}">
        <p14:creationId xmlns:p14="http://schemas.microsoft.com/office/powerpoint/2010/main" val="3878194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0016-3B59-B644-B1FB-2577E525A3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5FF7A0-1DE9-9644-8A01-6A8BF15A9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32D1A1-6978-4342-B4B7-5FB33C4576FD}"/>
              </a:ext>
            </a:extLst>
          </p:cNvPr>
          <p:cNvSpPr>
            <a:spLocks noGrp="1"/>
          </p:cNvSpPr>
          <p:nvPr>
            <p:ph type="dt" sz="half" idx="10"/>
          </p:nvPr>
        </p:nvSpPr>
        <p:spPr/>
        <p:txBody>
          <a:bodyPr/>
          <a:lstStyle/>
          <a:p>
            <a:fld id="{BFF9AF3E-C9D9-6441-BAEB-76B365BF39DB}" type="datetime1">
              <a:rPr lang="en-US" smtClean="0"/>
              <a:t>2/5/2024</a:t>
            </a:fld>
            <a:endParaRPr lang="en-US"/>
          </a:p>
        </p:txBody>
      </p:sp>
      <p:sp>
        <p:nvSpPr>
          <p:cNvPr id="5" name="Footer Placeholder 4">
            <a:extLst>
              <a:ext uri="{FF2B5EF4-FFF2-40B4-BE49-F238E27FC236}">
                <a16:creationId xmlns:a16="http://schemas.microsoft.com/office/drawing/2014/main" id="{D6CFDE3C-D579-0544-A0F0-CFFA8BDC0848}"/>
              </a:ext>
            </a:extLst>
          </p:cNvPr>
          <p:cNvSpPr>
            <a:spLocks noGrp="1"/>
          </p:cNvSpPr>
          <p:nvPr>
            <p:ph type="ftr" sz="quarter" idx="11"/>
          </p:nvPr>
        </p:nvSpPr>
        <p:spPr/>
        <p:txBody>
          <a:bodyPr/>
          <a:lstStyle/>
          <a:p>
            <a:r>
              <a:rPr lang="en-CA"/>
              <a:t>F2021 AA  Applied Text Analytics</a:t>
            </a:r>
            <a:endParaRPr lang="en-US"/>
          </a:p>
        </p:txBody>
      </p:sp>
      <p:sp>
        <p:nvSpPr>
          <p:cNvPr id="6" name="Slide Number Placeholder 5">
            <a:extLst>
              <a:ext uri="{FF2B5EF4-FFF2-40B4-BE49-F238E27FC236}">
                <a16:creationId xmlns:a16="http://schemas.microsoft.com/office/drawing/2014/main" id="{271CBBE9-1FDC-2B4C-B941-B8259DD1D6ED}"/>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2701049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8A1A-93F9-A84F-A03F-A6A76C3E0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BE298F-F7F2-CF46-81DD-95FC2B5740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9F697-66CB-794E-86C2-06F37A01EA5C}"/>
              </a:ext>
            </a:extLst>
          </p:cNvPr>
          <p:cNvSpPr>
            <a:spLocks noGrp="1"/>
          </p:cNvSpPr>
          <p:nvPr>
            <p:ph type="dt" sz="half" idx="10"/>
          </p:nvPr>
        </p:nvSpPr>
        <p:spPr/>
        <p:txBody>
          <a:bodyPr/>
          <a:lstStyle/>
          <a:p>
            <a:fld id="{7CE8E9A1-ADA6-224F-B490-DCF3A1F52F4C}" type="datetime1">
              <a:rPr lang="en-US" smtClean="0"/>
              <a:t>2/5/2024</a:t>
            </a:fld>
            <a:endParaRPr lang="en-US"/>
          </a:p>
        </p:txBody>
      </p:sp>
      <p:sp>
        <p:nvSpPr>
          <p:cNvPr id="5" name="Footer Placeholder 4">
            <a:extLst>
              <a:ext uri="{FF2B5EF4-FFF2-40B4-BE49-F238E27FC236}">
                <a16:creationId xmlns:a16="http://schemas.microsoft.com/office/drawing/2014/main" id="{CC03355E-4C11-1B4E-ACCC-FF66181656C1}"/>
              </a:ext>
            </a:extLst>
          </p:cNvPr>
          <p:cNvSpPr>
            <a:spLocks noGrp="1"/>
          </p:cNvSpPr>
          <p:nvPr>
            <p:ph type="ftr" sz="quarter" idx="11"/>
          </p:nvPr>
        </p:nvSpPr>
        <p:spPr/>
        <p:txBody>
          <a:bodyPr/>
          <a:lstStyle/>
          <a:p>
            <a:r>
              <a:rPr lang="en-CA"/>
              <a:t>F2021 AA  Applied Text Analytics</a:t>
            </a:r>
            <a:endParaRPr lang="en-US"/>
          </a:p>
        </p:txBody>
      </p:sp>
      <p:sp>
        <p:nvSpPr>
          <p:cNvPr id="6" name="Slide Number Placeholder 5">
            <a:extLst>
              <a:ext uri="{FF2B5EF4-FFF2-40B4-BE49-F238E27FC236}">
                <a16:creationId xmlns:a16="http://schemas.microsoft.com/office/drawing/2014/main" id="{F862A1F9-A104-2940-8C55-3039CC212279}"/>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28266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70E8FE-E988-D741-934D-D288FD719B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DF4E1-305A-9F45-A13C-F142188680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CF021-BA39-0342-87E9-F40EA0EA66FF}"/>
              </a:ext>
            </a:extLst>
          </p:cNvPr>
          <p:cNvSpPr>
            <a:spLocks noGrp="1"/>
          </p:cNvSpPr>
          <p:nvPr>
            <p:ph type="dt" sz="half" idx="10"/>
          </p:nvPr>
        </p:nvSpPr>
        <p:spPr/>
        <p:txBody>
          <a:bodyPr/>
          <a:lstStyle/>
          <a:p>
            <a:fld id="{698901EE-5D39-BC4F-AC2F-1B5452EFFEE7}" type="datetime1">
              <a:rPr lang="en-US" smtClean="0"/>
              <a:t>2/5/2024</a:t>
            </a:fld>
            <a:endParaRPr lang="en-US"/>
          </a:p>
        </p:txBody>
      </p:sp>
      <p:sp>
        <p:nvSpPr>
          <p:cNvPr id="5" name="Footer Placeholder 4">
            <a:extLst>
              <a:ext uri="{FF2B5EF4-FFF2-40B4-BE49-F238E27FC236}">
                <a16:creationId xmlns:a16="http://schemas.microsoft.com/office/drawing/2014/main" id="{C69C9AC4-AD04-244F-82CB-FAAD93243768}"/>
              </a:ext>
            </a:extLst>
          </p:cNvPr>
          <p:cNvSpPr>
            <a:spLocks noGrp="1"/>
          </p:cNvSpPr>
          <p:nvPr>
            <p:ph type="ftr" sz="quarter" idx="11"/>
          </p:nvPr>
        </p:nvSpPr>
        <p:spPr/>
        <p:txBody>
          <a:bodyPr/>
          <a:lstStyle/>
          <a:p>
            <a:r>
              <a:rPr lang="en-CA"/>
              <a:t>F2021 AA  Applied Text Analytics</a:t>
            </a:r>
            <a:endParaRPr lang="en-US"/>
          </a:p>
        </p:txBody>
      </p:sp>
      <p:sp>
        <p:nvSpPr>
          <p:cNvPr id="6" name="Slide Number Placeholder 5">
            <a:extLst>
              <a:ext uri="{FF2B5EF4-FFF2-40B4-BE49-F238E27FC236}">
                <a16:creationId xmlns:a16="http://schemas.microsoft.com/office/drawing/2014/main" id="{C3DEA3E4-D053-9F4E-A357-BAFC03AD7D34}"/>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427086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3DE1-354C-954E-828A-F13C2390C4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F64082-1237-8D49-9A1C-5D6820BC65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BED0-93B3-C94D-BC63-3E35FC214A9F}"/>
              </a:ext>
            </a:extLst>
          </p:cNvPr>
          <p:cNvSpPr>
            <a:spLocks noGrp="1"/>
          </p:cNvSpPr>
          <p:nvPr>
            <p:ph type="dt" sz="half" idx="10"/>
          </p:nvPr>
        </p:nvSpPr>
        <p:spPr/>
        <p:txBody>
          <a:bodyPr/>
          <a:lstStyle/>
          <a:p>
            <a:fld id="{280156A5-0FDC-3943-9DB0-F3A3D794BE98}" type="datetime1">
              <a:rPr lang="en-US" smtClean="0"/>
              <a:t>2/5/2024</a:t>
            </a:fld>
            <a:endParaRPr lang="en-US"/>
          </a:p>
        </p:txBody>
      </p:sp>
      <p:sp>
        <p:nvSpPr>
          <p:cNvPr id="5" name="Footer Placeholder 4">
            <a:extLst>
              <a:ext uri="{FF2B5EF4-FFF2-40B4-BE49-F238E27FC236}">
                <a16:creationId xmlns:a16="http://schemas.microsoft.com/office/drawing/2014/main" id="{13A88200-6ED5-3A4D-99E9-77A0AB961155}"/>
              </a:ext>
            </a:extLst>
          </p:cNvPr>
          <p:cNvSpPr>
            <a:spLocks noGrp="1"/>
          </p:cNvSpPr>
          <p:nvPr>
            <p:ph type="ftr" sz="quarter" idx="11"/>
          </p:nvPr>
        </p:nvSpPr>
        <p:spPr/>
        <p:txBody>
          <a:bodyPr/>
          <a:lstStyle/>
          <a:p>
            <a:r>
              <a:rPr lang="en-CA"/>
              <a:t>F2021 AA  Applied Text Analytics</a:t>
            </a:r>
            <a:endParaRPr lang="en-US"/>
          </a:p>
        </p:txBody>
      </p:sp>
      <p:sp>
        <p:nvSpPr>
          <p:cNvPr id="6" name="Slide Number Placeholder 5">
            <a:extLst>
              <a:ext uri="{FF2B5EF4-FFF2-40B4-BE49-F238E27FC236}">
                <a16:creationId xmlns:a16="http://schemas.microsoft.com/office/drawing/2014/main" id="{E3FC2030-35CB-4149-AB16-0FA30B294372}"/>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521358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7BF-78FA-F843-BB58-BC89358C85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C4257A-7C16-784B-9152-BE3AF7BBD9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A8F96E8-DFB9-2444-A1DA-087CB892D7B6}"/>
              </a:ext>
            </a:extLst>
          </p:cNvPr>
          <p:cNvSpPr>
            <a:spLocks noGrp="1"/>
          </p:cNvSpPr>
          <p:nvPr>
            <p:ph type="dt" sz="half" idx="10"/>
          </p:nvPr>
        </p:nvSpPr>
        <p:spPr/>
        <p:txBody>
          <a:bodyPr/>
          <a:lstStyle/>
          <a:p>
            <a:fld id="{A7E5068B-CAB0-D240-9EE4-F42C1351A61B}" type="datetime1">
              <a:rPr lang="en-US" smtClean="0"/>
              <a:t>2/5/2024</a:t>
            </a:fld>
            <a:endParaRPr lang="en-US"/>
          </a:p>
        </p:txBody>
      </p:sp>
      <p:sp>
        <p:nvSpPr>
          <p:cNvPr id="5" name="Footer Placeholder 4">
            <a:extLst>
              <a:ext uri="{FF2B5EF4-FFF2-40B4-BE49-F238E27FC236}">
                <a16:creationId xmlns:a16="http://schemas.microsoft.com/office/drawing/2014/main" id="{F586E6A6-D1B8-B049-8B9E-012261BE5196}"/>
              </a:ext>
            </a:extLst>
          </p:cNvPr>
          <p:cNvSpPr>
            <a:spLocks noGrp="1"/>
          </p:cNvSpPr>
          <p:nvPr>
            <p:ph type="ftr" sz="quarter" idx="11"/>
          </p:nvPr>
        </p:nvSpPr>
        <p:spPr/>
        <p:txBody>
          <a:bodyPr/>
          <a:lstStyle/>
          <a:p>
            <a:r>
              <a:rPr lang="en-CA"/>
              <a:t>F2021 AA  Applied Text Analytics</a:t>
            </a:r>
            <a:endParaRPr lang="en-US"/>
          </a:p>
        </p:txBody>
      </p:sp>
      <p:sp>
        <p:nvSpPr>
          <p:cNvPr id="6" name="Slide Number Placeholder 5">
            <a:extLst>
              <a:ext uri="{FF2B5EF4-FFF2-40B4-BE49-F238E27FC236}">
                <a16:creationId xmlns:a16="http://schemas.microsoft.com/office/drawing/2014/main" id="{90E75CC4-021D-6B41-A6C5-9A9C39B1DE75}"/>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287079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36A4-6097-5E4A-AAF0-8F5254764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9681FA-2EB1-F341-B8FE-118EA7071D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F5ED32-620E-3A4A-8061-3376DD323D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3954D8-7297-8644-B9D7-B79812F617DB}"/>
              </a:ext>
            </a:extLst>
          </p:cNvPr>
          <p:cNvSpPr>
            <a:spLocks noGrp="1"/>
          </p:cNvSpPr>
          <p:nvPr>
            <p:ph type="dt" sz="half" idx="10"/>
          </p:nvPr>
        </p:nvSpPr>
        <p:spPr/>
        <p:txBody>
          <a:bodyPr/>
          <a:lstStyle/>
          <a:p>
            <a:fld id="{3EF1E04E-F9F7-614C-943D-C6D89E1856E6}" type="datetime1">
              <a:rPr lang="en-US" smtClean="0"/>
              <a:t>2/5/2024</a:t>
            </a:fld>
            <a:endParaRPr lang="en-US"/>
          </a:p>
        </p:txBody>
      </p:sp>
      <p:sp>
        <p:nvSpPr>
          <p:cNvPr id="6" name="Footer Placeholder 5">
            <a:extLst>
              <a:ext uri="{FF2B5EF4-FFF2-40B4-BE49-F238E27FC236}">
                <a16:creationId xmlns:a16="http://schemas.microsoft.com/office/drawing/2014/main" id="{50E0FB3C-10E8-0140-B1D5-0D15D064ACAC}"/>
              </a:ext>
            </a:extLst>
          </p:cNvPr>
          <p:cNvSpPr>
            <a:spLocks noGrp="1"/>
          </p:cNvSpPr>
          <p:nvPr>
            <p:ph type="ftr" sz="quarter" idx="11"/>
          </p:nvPr>
        </p:nvSpPr>
        <p:spPr/>
        <p:txBody>
          <a:bodyPr/>
          <a:lstStyle/>
          <a:p>
            <a:r>
              <a:rPr lang="en-CA"/>
              <a:t>F2021 AA  Applied Text Analytics</a:t>
            </a:r>
            <a:endParaRPr lang="en-US"/>
          </a:p>
        </p:txBody>
      </p:sp>
      <p:sp>
        <p:nvSpPr>
          <p:cNvPr id="7" name="Slide Number Placeholder 6">
            <a:extLst>
              <a:ext uri="{FF2B5EF4-FFF2-40B4-BE49-F238E27FC236}">
                <a16:creationId xmlns:a16="http://schemas.microsoft.com/office/drawing/2014/main" id="{94719554-DD96-AD40-9CB8-76E22426500B}"/>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92840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4C9B-195C-FD49-9D74-6BAF5D060D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E0A80D-1F8C-4242-8D4E-36E0FB6693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D8DC7A-99C8-8F47-BC10-AE26A21266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3A8BD4-4B66-584C-84E9-B7B446EB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B82254-F86D-1F4F-B00B-F682FA8D24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936CE1-ECF4-6747-AE34-E8B0795CFA04}"/>
              </a:ext>
            </a:extLst>
          </p:cNvPr>
          <p:cNvSpPr>
            <a:spLocks noGrp="1"/>
          </p:cNvSpPr>
          <p:nvPr>
            <p:ph type="dt" sz="half" idx="10"/>
          </p:nvPr>
        </p:nvSpPr>
        <p:spPr/>
        <p:txBody>
          <a:bodyPr/>
          <a:lstStyle/>
          <a:p>
            <a:fld id="{4A45C181-B74F-3B47-B82D-AF9F5A70E4E8}" type="datetime1">
              <a:rPr lang="en-US" smtClean="0"/>
              <a:t>2/5/2024</a:t>
            </a:fld>
            <a:endParaRPr lang="en-US"/>
          </a:p>
        </p:txBody>
      </p:sp>
      <p:sp>
        <p:nvSpPr>
          <p:cNvPr id="8" name="Footer Placeholder 7">
            <a:extLst>
              <a:ext uri="{FF2B5EF4-FFF2-40B4-BE49-F238E27FC236}">
                <a16:creationId xmlns:a16="http://schemas.microsoft.com/office/drawing/2014/main" id="{DC358AB9-632B-4B4C-A575-335694406661}"/>
              </a:ext>
            </a:extLst>
          </p:cNvPr>
          <p:cNvSpPr>
            <a:spLocks noGrp="1"/>
          </p:cNvSpPr>
          <p:nvPr>
            <p:ph type="ftr" sz="quarter" idx="11"/>
          </p:nvPr>
        </p:nvSpPr>
        <p:spPr/>
        <p:txBody>
          <a:bodyPr/>
          <a:lstStyle/>
          <a:p>
            <a:r>
              <a:rPr lang="en-CA"/>
              <a:t>F2021 AA  Applied Text Analytics</a:t>
            </a:r>
            <a:endParaRPr lang="en-US"/>
          </a:p>
        </p:txBody>
      </p:sp>
      <p:sp>
        <p:nvSpPr>
          <p:cNvPr id="9" name="Slide Number Placeholder 8">
            <a:extLst>
              <a:ext uri="{FF2B5EF4-FFF2-40B4-BE49-F238E27FC236}">
                <a16:creationId xmlns:a16="http://schemas.microsoft.com/office/drawing/2014/main" id="{D2830814-2028-604D-88AA-0C16D2ED5551}"/>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81634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7B845-8C00-6944-B897-E71856E9FC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31CD7F-3E73-C04C-9F72-19FD7E000E8B}"/>
              </a:ext>
            </a:extLst>
          </p:cNvPr>
          <p:cNvSpPr>
            <a:spLocks noGrp="1"/>
          </p:cNvSpPr>
          <p:nvPr>
            <p:ph type="dt" sz="half" idx="10"/>
          </p:nvPr>
        </p:nvSpPr>
        <p:spPr/>
        <p:txBody>
          <a:bodyPr/>
          <a:lstStyle/>
          <a:p>
            <a:fld id="{92E4F1D1-7451-B646-B5A2-40C090E6D4ED}" type="datetime1">
              <a:rPr lang="en-US" smtClean="0"/>
              <a:t>2/5/2024</a:t>
            </a:fld>
            <a:endParaRPr lang="en-US"/>
          </a:p>
        </p:txBody>
      </p:sp>
      <p:sp>
        <p:nvSpPr>
          <p:cNvPr id="4" name="Footer Placeholder 3">
            <a:extLst>
              <a:ext uri="{FF2B5EF4-FFF2-40B4-BE49-F238E27FC236}">
                <a16:creationId xmlns:a16="http://schemas.microsoft.com/office/drawing/2014/main" id="{E977303B-B5C8-1343-A0D4-62D4409688BD}"/>
              </a:ext>
            </a:extLst>
          </p:cNvPr>
          <p:cNvSpPr>
            <a:spLocks noGrp="1"/>
          </p:cNvSpPr>
          <p:nvPr>
            <p:ph type="ftr" sz="quarter" idx="11"/>
          </p:nvPr>
        </p:nvSpPr>
        <p:spPr/>
        <p:txBody>
          <a:bodyPr/>
          <a:lstStyle/>
          <a:p>
            <a:r>
              <a:rPr lang="en-CA"/>
              <a:t>F2021 AA  Applied Text Analytics</a:t>
            </a:r>
            <a:endParaRPr lang="en-US"/>
          </a:p>
        </p:txBody>
      </p:sp>
      <p:sp>
        <p:nvSpPr>
          <p:cNvPr id="5" name="Slide Number Placeholder 4">
            <a:extLst>
              <a:ext uri="{FF2B5EF4-FFF2-40B4-BE49-F238E27FC236}">
                <a16:creationId xmlns:a16="http://schemas.microsoft.com/office/drawing/2014/main" id="{733F8DE6-4BF5-8944-A3BA-F32211F47635}"/>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4176537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2D1B33-16FE-BD43-B64C-5074D86D0DE7}"/>
              </a:ext>
            </a:extLst>
          </p:cNvPr>
          <p:cNvSpPr>
            <a:spLocks noGrp="1"/>
          </p:cNvSpPr>
          <p:nvPr>
            <p:ph type="dt" sz="half" idx="10"/>
          </p:nvPr>
        </p:nvSpPr>
        <p:spPr/>
        <p:txBody>
          <a:bodyPr/>
          <a:lstStyle/>
          <a:p>
            <a:fld id="{2EA08135-2996-924D-9A8E-F0FA78D70A5C}" type="datetime1">
              <a:rPr lang="en-US" smtClean="0"/>
              <a:t>2/5/2024</a:t>
            </a:fld>
            <a:endParaRPr lang="en-US"/>
          </a:p>
        </p:txBody>
      </p:sp>
      <p:sp>
        <p:nvSpPr>
          <p:cNvPr id="3" name="Footer Placeholder 2">
            <a:extLst>
              <a:ext uri="{FF2B5EF4-FFF2-40B4-BE49-F238E27FC236}">
                <a16:creationId xmlns:a16="http://schemas.microsoft.com/office/drawing/2014/main" id="{3DDD90D9-AC36-C441-890C-89A8467227D1}"/>
              </a:ext>
            </a:extLst>
          </p:cNvPr>
          <p:cNvSpPr>
            <a:spLocks noGrp="1"/>
          </p:cNvSpPr>
          <p:nvPr>
            <p:ph type="ftr" sz="quarter" idx="11"/>
          </p:nvPr>
        </p:nvSpPr>
        <p:spPr/>
        <p:txBody>
          <a:bodyPr/>
          <a:lstStyle/>
          <a:p>
            <a:r>
              <a:rPr lang="en-CA"/>
              <a:t>F2021 AA  Applied Text Analytics</a:t>
            </a:r>
            <a:endParaRPr lang="en-US"/>
          </a:p>
        </p:txBody>
      </p:sp>
      <p:sp>
        <p:nvSpPr>
          <p:cNvPr id="4" name="Slide Number Placeholder 3">
            <a:extLst>
              <a:ext uri="{FF2B5EF4-FFF2-40B4-BE49-F238E27FC236}">
                <a16:creationId xmlns:a16="http://schemas.microsoft.com/office/drawing/2014/main" id="{22168C49-70E9-0140-8FEA-FECBB01B8C34}"/>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3861554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6731-B27D-0747-88EF-F1E981F62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70DDCB-7194-9348-A816-9A74E68721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6C96E8-77B9-DC4A-971F-2B2FBAC74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A0D8FF-4222-5746-B240-A3A57B7175DF}"/>
              </a:ext>
            </a:extLst>
          </p:cNvPr>
          <p:cNvSpPr>
            <a:spLocks noGrp="1"/>
          </p:cNvSpPr>
          <p:nvPr>
            <p:ph type="dt" sz="half" idx="10"/>
          </p:nvPr>
        </p:nvSpPr>
        <p:spPr/>
        <p:txBody>
          <a:bodyPr/>
          <a:lstStyle/>
          <a:p>
            <a:fld id="{A94D75CD-7E53-0146-A848-39B26733F6B4}" type="datetime1">
              <a:rPr lang="en-US" smtClean="0"/>
              <a:t>2/5/2024</a:t>
            </a:fld>
            <a:endParaRPr lang="en-US"/>
          </a:p>
        </p:txBody>
      </p:sp>
      <p:sp>
        <p:nvSpPr>
          <p:cNvPr id="6" name="Footer Placeholder 5">
            <a:extLst>
              <a:ext uri="{FF2B5EF4-FFF2-40B4-BE49-F238E27FC236}">
                <a16:creationId xmlns:a16="http://schemas.microsoft.com/office/drawing/2014/main" id="{41D2646A-72AB-924C-8928-03F872F89F1C}"/>
              </a:ext>
            </a:extLst>
          </p:cNvPr>
          <p:cNvSpPr>
            <a:spLocks noGrp="1"/>
          </p:cNvSpPr>
          <p:nvPr>
            <p:ph type="ftr" sz="quarter" idx="11"/>
          </p:nvPr>
        </p:nvSpPr>
        <p:spPr/>
        <p:txBody>
          <a:bodyPr/>
          <a:lstStyle/>
          <a:p>
            <a:r>
              <a:rPr lang="en-CA"/>
              <a:t>F2021 AA  Applied Text Analytics</a:t>
            </a:r>
            <a:endParaRPr lang="en-US"/>
          </a:p>
        </p:txBody>
      </p:sp>
      <p:sp>
        <p:nvSpPr>
          <p:cNvPr id="7" name="Slide Number Placeholder 6">
            <a:extLst>
              <a:ext uri="{FF2B5EF4-FFF2-40B4-BE49-F238E27FC236}">
                <a16:creationId xmlns:a16="http://schemas.microsoft.com/office/drawing/2014/main" id="{D32F6BC0-727D-A245-8237-2D6C2D443473}"/>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3056691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3BFC-63ED-E644-A3D8-F2ED3D1A19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2A7E7D-1DE7-DE49-97C9-80EC5488C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88FCEF-8D8E-F548-94F5-977B68EBC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21FAF6-D445-F54B-BE26-5434BA57D6E4}"/>
              </a:ext>
            </a:extLst>
          </p:cNvPr>
          <p:cNvSpPr>
            <a:spLocks noGrp="1"/>
          </p:cNvSpPr>
          <p:nvPr>
            <p:ph type="dt" sz="half" idx="10"/>
          </p:nvPr>
        </p:nvSpPr>
        <p:spPr/>
        <p:txBody>
          <a:bodyPr/>
          <a:lstStyle/>
          <a:p>
            <a:fld id="{5D610AF2-0535-AA4D-8159-00AD23BDBFDE}" type="datetime1">
              <a:rPr lang="en-US" smtClean="0"/>
              <a:t>2/5/2024</a:t>
            </a:fld>
            <a:endParaRPr lang="en-US"/>
          </a:p>
        </p:txBody>
      </p:sp>
      <p:sp>
        <p:nvSpPr>
          <p:cNvPr id="6" name="Footer Placeholder 5">
            <a:extLst>
              <a:ext uri="{FF2B5EF4-FFF2-40B4-BE49-F238E27FC236}">
                <a16:creationId xmlns:a16="http://schemas.microsoft.com/office/drawing/2014/main" id="{595A817F-89D9-1D43-931A-241FFBB5FFF4}"/>
              </a:ext>
            </a:extLst>
          </p:cNvPr>
          <p:cNvSpPr>
            <a:spLocks noGrp="1"/>
          </p:cNvSpPr>
          <p:nvPr>
            <p:ph type="ftr" sz="quarter" idx="11"/>
          </p:nvPr>
        </p:nvSpPr>
        <p:spPr/>
        <p:txBody>
          <a:bodyPr/>
          <a:lstStyle/>
          <a:p>
            <a:r>
              <a:rPr lang="en-CA"/>
              <a:t>F2021 AA  Applied Text Analytics</a:t>
            </a:r>
            <a:endParaRPr lang="en-US"/>
          </a:p>
        </p:txBody>
      </p:sp>
      <p:sp>
        <p:nvSpPr>
          <p:cNvPr id="7" name="Slide Number Placeholder 6">
            <a:extLst>
              <a:ext uri="{FF2B5EF4-FFF2-40B4-BE49-F238E27FC236}">
                <a16:creationId xmlns:a16="http://schemas.microsoft.com/office/drawing/2014/main" id="{832A088A-38D3-9A47-96C1-D3B143FC599D}"/>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4050674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E8BE5-E8B7-194A-BEAF-A36E76955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C9F94-D0AB-A94A-B0D9-31828ACC95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5CAD7E-C368-BD46-9C1B-B9C6292C1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A9552C-B658-234D-ACAC-95EDADE068BD}" type="datetime1">
              <a:rPr lang="en-US" smtClean="0"/>
              <a:t>2/5/2024</a:t>
            </a:fld>
            <a:endParaRPr lang="en-US"/>
          </a:p>
        </p:txBody>
      </p:sp>
      <p:sp>
        <p:nvSpPr>
          <p:cNvPr id="5" name="Footer Placeholder 4">
            <a:extLst>
              <a:ext uri="{FF2B5EF4-FFF2-40B4-BE49-F238E27FC236}">
                <a16:creationId xmlns:a16="http://schemas.microsoft.com/office/drawing/2014/main" id="{531732E2-7F05-314C-8D71-F96D5F67A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F2021 AA  Applied Text Analytics</a:t>
            </a:r>
            <a:endParaRPr lang="en-US"/>
          </a:p>
        </p:txBody>
      </p:sp>
      <p:sp>
        <p:nvSpPr>
          <p:cNvPr id="6" name="Slide Number Placeholder 5">
            <a:extLst>
              <a:ext uri="{FF2B5EF4-FFF2-40B4-BE49-F238E27FC236}">
                <a16:creationId xmlns:a16="http://schemas.microsoft.com/office/drawing/2014/main" id="{8070B89D-3F6E-B447-8D2E-927B8081A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C5306-BD03-444F-81BE-8A5A1865DBD2}" type="slidenum">
              <a:rPr lang="en-US" smtClean="0"/>
              <a:t>‹#›</a:t>
            </a:fld>
            <a:endParaRPr lang="en-US"/>
          </a:p>
        </p:txBody>
      </p:sp>
    </p:spTree>
    <p:extLst>
      <p:ext uri="{BB962C8B-B14F-4D97-AF65-F5344CB8AC3E}">
        <p14:creationId xmlns:p14="http://schemas.microsoft.com/office/powerpoint/2010/main" val="2707229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ldavis.cpsievert.me/reviews/reviews.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link.springer.com/book/10.1007/978-3-319-73531-3"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4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hyperlink" Target="https://link.springer.com/book/10.1007/978-3-319-73531-3" TargetMode="External"/><Relationship Id="rId7"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customXml" Target="../ink/ink1.xml"/><Relationship Id="rId10" Type="http://schemas.openxmlformats.org/officeDocument/2006/relationships/image" Target="../media/image12.tiff"/><Relationship Id="rId4" Type="http://schemas.openxmlformats.org/officeDocument/2006/relationships/image" Target="../media/image30.tiff"/><Relationship Id="rId9"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hyperlink" Target="https://link.springer.com/book/10.1007/978-3-319-73531-3"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tiff"/><Relationship Id="rId5" Type="http://schemas.openxmlformats.org/officeDocument/2006/relationships/image" Target="../media/image29.png"/><Relationship Id="rId4" Type="http://schemas.openxmlformats.org/officeDocument/2006/relationships/image" Target="../media/image30.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youtube.com/watch?v=P5mlg91as1c&amp;t=22s" TargetMode="Externa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3.png"/><Relationship Id="rId4"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3.png"/><Relationship Id="rId4"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www.youtube.com/watch?v=P5mlg91as1c&amp;t=22s"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www.kdnuggets.com/2018/08/topic-modeling-lsa-plsa-lda-lda2vec.html" TargetMode="External"/><Relationship Id="rId2" Type="http://schemas.openxmlformats.org/officeDocument/2006/relationships/hyperlink" Target="https://www.kdnuggets.com/2019/09/overview-topics-extraction-python-latent-dirichlet-allocation.html" TargetMode="External"/><Relationship Id="rId1" Type="http://schemas.openxmlformats.org/officeDocument/2006/relationships/slideLayout" Target="../slideLayouts/slideLayout2.xml"/><Relationship Id="rId6" Type="http://schemas.openxmlformats.org/officeDocument/2006/relationships/hyperlink" Target="https://towardsdatascience.com/topic-model-visualization-using-pyldavis-fecd7c18fbf6" TargetMode="External"/><Relationship Id="rId5" Type="http://schemas.openxmlformats.org/officeDocument/2006/relationships/hyperlink" Target="http://medium.com/@sherryqixuan/topic-modeling-and-pyldavis-visualization-86a543e21f58" TargetMode="External"/><Relationship Id="rId4" Type="http://schemas.openxmlformats.org/officeDocument/2006/relationships/hyperlink" Target="https://towardsdatascience.com/topic-modelling-in-python-with-nltk-and-gensim-4ef03213cd21"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8434" y="2280138"/>
            <a:ext cx="9144000" cy="3212124"/>
          </a:xfrm>
        </p:spPr>
        <p:txBody>
          <a:bodyPr>
            <a:normAutofit fontScale="90000"/>
          </a:bodyPr>
          <a:lstStyle/>
          <a:p>
            <a:r>
              <a:rPr lang="en-GB" dirty="0">
                <a:solidFill>
                  <a:schemeClr val="accent2">
                    <a:lumMod val="75000"/>
                  </a:schemeClr>
                </a:solidFill>
                <a:effectLst>
                  <a:outerShdw blurRad="38100" dist="38100" dir="2700000" algn="tl">
                    <a:srgbClr val="000000">
                      <a:alpha val="43137"/>
                    </a:srgbClr>
                  </a:outerShdw>
                </a:effectLst>
              </a:rPr>
              <a:t>Applied Text Analytics</a:t>
            </a:r>
            <a:br>
              <a:rPr lang="en-GB" dirty="0">
                <a:solidFill>
                  <a:schemeClr val="accent2">
                    <a:lumMod val="75000"/>
                  </a:schemeClr>
                </a:solidFill>
                <a:effectLst>
                  <a:outerShdw blurRad="38100" dist="38100" dir="2700000" algn="tl">
                    <a:srgbClr val="000000">
                      <a:alpha val="43137"/>
                    </a:srgbClr>
                  </a:outerShdw>
                </a:effectLst>
              </a:rPr>
            </a:br>
            <a:r>
              <a:rPr lang="en-GB" dirty="0">
                <a:solidFill>
                  <a:schemeClr val="accent2">
                    <a:lumMod val="75000"/>
                  </a:schemeClr>
                </a:solidFill>
                <a:effectLst>
                  <a:outerShdw blurRad="38100" dist="38100" dir="2700000" algn="tl">
                    <a:srgbClr val="000000">
                      <a:alpha val="43137"/>
                    </a:srgbClr>
                  </a:outerShdw>
                </a:effectLst>
              </a:rPr>
              <a:t>( F21AA )</a:t>
            </a:r>
            <a:br>
              <a:rPr lang="en-GB" dirty="0"/>
            </a:br>
            <a:r>
              <a:rPr lang="en-GB" dirty="0"/>
              <a:t>Topic Modelling</a:t>
            </a:r>
            <a:br>
              <a:rPr lang="en-GB" dirty="0"/>
            </a:br>
            <a:br>
              <a:rPr lang="en-GB" dirty="0"/>
            </a:br>
            <a:r>
              <a:rPr lang="en-GB" sz="2700" i="1" dirty="0">
                <a:latin typeface="Bookshelf Symbol 4"/>
              </a:rPr>
              <a:t>Heriot Watt University , Dubai Campus</a:t>
            </a:r>
            <a:br>
              <a:rPr lang="en-GB" sz="2700" i="1" dirty="0">
                <a:latin typeface="Bookshelf Symbol 4"/>
              </a:rPr>
            </a:br>
            <a:r>
              <a:rPr lang="en-GB" sz="2700" i="1" dirty="0">
                <a:latin typeface="Bookshelf Symbol 4"/>
              </a:rPr>
              <a:t> </a:t>
            </a:r>
            <a:br>
              <a:rPr lang="en-GB" sz="2800" i="1" dirty="0">
                <a:latin typeface="Bookshelf Symbol 4"/>
              </a:rPr>
            </a:br>
            <a:br>
              <a:rPr lang="en-GB" sz="2200" i="1" dirty="0">
                <a:solidFill>
                  <a:schemeClr val="accent1">
                    <a:lumMod val="60000"/>
                    <a:lumOff val="40000"/>
                  </a:schemeClr>
                </a:solidFill>
                <a:latin typeface="Bookshelf Symbol 4"/>
              </a:rPr>
            </a:br>
            <a:br>
              <a:rPr lang="en-GB" sz="2400" dirty="0"/>
            </a:br>
            <a:endParaRPr lang="en-GB" sz="2200" i="1" dirty="0">
              <a:solidFill>
                <a:schemeClr val="accent1">
                  <a:lumMod val="60000"/>
                  <a:lumOff val="40000"/>
                </a:schemeClr>
              </a:solidFill>
              <a:latin typeface="Bookshelf Symbol 4"/>
            </a:endParaRPr>
          </a:p>
        </p:txBody>
      </p:sp>
      <p:pic>
        <p:nvPicPr>
          <p:cNvPr id="4" name="Graphic 3">
            <a:extLst>
              <a:ext uri="{FF2B5EF4-FFF2-40B4-BE49-F238E27FC236}">
                <a16:creationId xmlns:a16="http://schemas.microsoft.com/office/drawing/2014/main" id="{7371D0E1-9137-3B4F-8D88-3AE551A0DF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015" y="204299"/>
            <a:ext cx="2170235" cy="1460500"/>
          </a:xfrm>
          <a:prstGeom prst="rect">
            <a:avLst/>
          </a:prstGeom>
        </p:spPr>
      </p:pic>
      <p:sp>
        <p:nvSpPr>
          <p:cNvPr id="5" name="Subtitle 2">
            <a:extLst>
              <a:ext uri="{FF2B5EF4-FFF2-40B4-BE49-F238E27FC236}">
                <a16:creationId xmlns:a16="http://schemas.microsoft.com/office/drawing/2014/main" id="{54E4B522-E911-D44B-8D7C-90A6864C8D75}"/>
              </a:ext>
            </a:extLst>
          </p:cNvPr>
          <p:cNvSpPr txBox="1">
            <a:spLocks/>
          </p:cNvSpPr>
          <p:nvPr/>
        </p:nvSpPr>
        <p:spPr>
          <a:xfrm>
            <a:off x="3397560" y="5035062"/>
            <a:ext cx="6400800" cy="990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a:p>
            <a:r>
              <a:rPr lang="en-GB" dirty="0" err="1">
                <a:solidFill>
                  <a:schemeClr val="accent1">
                    <a:lumMod val="75000"/>
                  </a:schemeClr>
                </a:solidFill>
              </a:rPr>
              <a:t>Dr.</a:t>
            </a:r>
            <a:r>
              <a:rPr lang="en-GB" dirty="0">
                <a:solidFill>
                  <a:schemeClr val="accent1">
                    <a:lumMod val="75000"/>
                  </a:schemeClr>
                </a:solidFill>
              </a:rPr>
              <a:t> Neamat El </a:t>
            </a:r>
            <a:r>
              <a:rPr lang="en-GB" dirty="0" err="1">
                <a:solidFill>
                  <a:schemeClr val="accent1">
                    <a:lumMod val="75000"/>
                  </a:schemeClr>
                </a:solidFill>
              </a:rPr>
              <a:t>Gayar</a:t>
            </a:r>
            <a:endParaRPr lang="en-GB" dirty="0">
              <a:solidFill>
                <a:schemeClr val="accent1">
                  <a:lumMod val="75000"/>
                </a:schemeClr>
              </a:solidFill>
            </a:endParaRPr>
          </a:p>
        </p:txBody>
      </p:sp>
    </p:spTree>
    <p:extLst>
      <p:ext uri="{BB962C8B-B14F-4D97-AF65-F5344CB8AC3E}">
        <p14:creationId xmlns:p14="http://schemas.microsoft.com/office/powerpoint/2010/main" val="371983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664E1-923B-F94A-9903-E5C556A1D260}"/>
              </a:ext>
            </a:extLst>
          </p:cNvPr>
          <p:cNvSpPr>
            <a:spLocks noGrp="1"/>
          </p:cNvSpPr>
          <p:nvPr>
            <p:ph type="title"/>
          </p:nvPr>
        </p:nvSpPr>
        <p:spPr/>
        <p:txBody>
          <a:bodyPr/>
          <a:lstStyle/>
          <a:p>
            <a:r>
              <a:rPr lang="en-GB" dirty="0"/>
              <a:t>Clustering Pipeline</a:t>
            </a:r>
          </a:p>
        </p:txBody>
      </p:sp>
      <p:pic>
        <p:nvPicPr>
          <p:cNvPr id="5" name="Content Placeholder 4">
            <a:extLst>
              <a:ext uri="{FF2B5EF4-FFF2-40B4-BE49-F238E27FC236}">
                <a16:creationId xmlns:a16="http://schemas.microsoft.com/office/drawing/2014/main" id="{4DA9C01F-CF37-1C4D-88A9-66719B6D5528}"/>
              </a:ext>
            </a:extLst>
          </p:cNvPr>
          <p:cNvPicPr>
            <a:picLocks noGrp="1" noChangeAspect="1"/>
          </p:cNvPicPr>
          <p:nvPr>
            <p:ph idx="1"/>
          </p:nvPr>
        </p:nvPicPr>
        <p:blipFill>
          <a:blip r:embed="rId3"/>
          <a:stretch>
            <a:fillRect/>
          </a:stretch>
        </p:blipFill>
        <p:spPr>
          <a:xfrm>
            <a:off x="1528997" y="1700809"/>
            <a:ext cx="8259580" cy="4100384"/>
          </a:xfrm>
          <a:prstGeom prst="rect">
            <a:avLst/>
          </a:prstGeom>
        </p:spPr>
      </p:pic>
      <p:sp>
        <p:nvSpPr>
          <p:cNvPr id="4" name="Footer Placeholder 3">
            <a:extLst>
              <a:ext uri="{FF2B5EF4-FFF2-40B4-BE49-F238E27FC236}">
                <a16:creationId xmlns:a16="http://schemas.microsoft.com/office/drawing/2014/main" id="{7D6B9CE1-4E7F-A747-85C1-C76F3623CBC1}"/>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3857847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2223-ED0D-7849-97B7-D54FDD450658}"/>
              </a:ext>
            </a:extLst>
          </p:cNvPr>
          <p:cNvSpPr>
            <a:spLocks noGrp="1"/>
          </p:cNvSpPr>
          <p:nvPr>
            <p:ph type="title"/>
          </p:nvPr>
        </p:nvSpPr>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Clustering Documents ( how it works)</a:t>
            </a:r>
            <a:endParaRPr lang="en-GB" dirty="0"/>
          </a:p>
        </p:txBody>
      </p:sp>
      <p:sp>
        <p:nvSpPr>
          <p:cNvPr id="3" name="Content Placeholder 2">
            <a:extLst>
              <a:ext uri="{FF2B5EF4-FFF2-40B4-BE49-F238E27FC236}">
                <a16:creationId xmlns:a16="http://schemas.microsoft.com/office/drawing/2014/main" id="{70F26AF9-B329-384E-B0D3-AD779BF531B1}"/>
              </a:ext>
            </a:extLst>
          </p:cNvPr>
          <p:cNvSpPr>
            <a:spLocks noGrp="1"/>
          </p:cNvSpPr>
          <p:nvPr>
            <p:ph idx="1"/>
          </p:nvPr>
        </p:nvSpPr>
        <p:spPr>
          <a:xfrm>
            <a:off x="838200" y="1556792"/>
            <a:ext cx="10258586" cy="4464496"/>
          </a:xfrm>
        </p:spPr>
        <p:txBody>
          <a:bodyPr>
            <a:normAutofit/>
          </a:bodyPr>
          <a:lstStyle/>
          <a:p>
            <a:r>
              <a:rPr lang="en-GB" dirty="0"/>
              <a:t>Choose what it will mean for any two documents from our corpus to be similar or dissimilar.</a:t>
            </a:r>
          </a:p>
          <a:p>
            <a:endParaRPr lang="en-GB" dirty="0"/>
          </a:p>
          <a:p>
            <a:r>
              <a:rPr lang="en-GB" dirty="0"/>
              <a:t>Features of a document can inform similarity, from words and phrases to grammar and structure.</a:t>
            </a:r>
          </a:p>
          <a:p>
            <a:pPr marL="342900" lvl="1" indent="0">
              <a:buNone/>
            </a:pPr>
            <a:endParaRPr lang="en-GB" dirty="0"/>
          </a:p>
          <a:p>
            <a:r>
              <a:rPr lang="en-GB" dirty="0"/>
              <a:t> Similarity relies on our ability to imagine documents as points in space, where the relative closeness of any two documents is a measure of their similarity.</a:t>
            </a:r>
          </a:p>
          <a:p>
            <a:endParaRPr lang="en-GB" dirty="0"/>
          </a:p>
          <a:p>
            <a:endParaRPr lang="en-GB" dirty="0"/>
          </a:p>
        </p:txBody>
      </p:sp>
      <p:sp>
        <p:nvSpPr>
          <p:cNvPr id="4" name="Footer Placeholder 3">
            <a:extLst>
              <a:ext uri="{FF2B5EF4-FFF2-40B4-BE49-F238E27FC236}">
                <a16:creationId xmlns:a16="http://schemas.microsoft.com/office/drawing/2014/main" id="{0CBA7D8E-705E-E647-ACBE-DF73210FBA65}"/>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38999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4">
            <a:extLst>
              <a:ext uri="{FF2B5EF4-FFF2-40B4-BE49-F238E27FC236}">
                <a16:creationId xmlns:a16="http://schemas.microsoft.com/office/drawing/2014/main" id="{07E37155-23AB-DB4F-8587-153441FC0DF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Issues for clustering</a:t>
            </a:r>
          </a:p>
        </p:txBody>
      </p:sp>
      <p:sp>
        <p:nvSpPr>
          <p:cNvPr id="30722" name="Rectangle 5">
            <a:extLst>
              <a:ext uri="{FF2B5EF4-FFF2-40B4-BE49-F238E27FC236}">
                <a16:creationId xmlns:a16="http://schemas.microsoft.com/office/drawing/2014/main" id="{80371AAF-7001-E84F-833B-7861C461505B}"/>
              </a:ext>
            </a:extLst>
          </p:cNvPr>
          <p:cNvSpPr>
            <a:spLocks noGrp="1" noChangeArrowheads="1"/>
          </p:cNvSpPr>
          <p:nvPr>
            <p:ph type="body" idx="1"/>
          </p:nvPr>
        </p:nvSpPr>
        <p:spPr/>
        <p:txBody>
          <a:bodyPr/>
          <a:lstStyle/>
          <a:p>
            <a:pPr eaLnBrk="1" hangingPunct="1"/>
            <a:r>
              <a:rPr lang="en-US" altLang="en-US" dirty="0">
                <a:ea typeface="ＭＳ Ｐゴシック" panose="020B0600070205080204" pitchFamily="34" charset="-128"/>
              </a:rPr>
              <a:t>Representation for clustering</a:t>
            </a:r>
          </a:p>
          <a:p>
            <a:pPr lvl="1" eaLnBrk="1" hangingPunct="1"/>
            <a:r>
              <a:rPr lang="en-US" altLang="en-US" dirty="0">
                <a:ea typeface="ＭＳ Ｐゴシック" panose="020B0600070205080204" pitchFamily="34" charset="-128"/>
              </a:rPr>
              <a:t>Document representation</a:t>
            </a:r>
          </a:p>
          <a:p>
            <a:pPr lvl="2" eaLnBrk="1" hangingPunct="1"/>
            <a:r>
              <a:rPr lang="en-US" altLang="en-US" dirty="0">
                <a:ea typeface="ＭＳ Ｐゴシック" panose="020B0600070205080204" pitchFamily="34" charset="-128"/>
              </a:rPr>
              <a:t>Vector space?  Normalization?</a:t>
            </a:r>
          </a:p>
          <a:p>
            <a:pPr lvl="1" eaLnBrk="1" hangingPunct="1"/>
            <a:r>
              <a:rPr lang="en-US" altLang="en-US" dirty="0">
                <a:ea typeface="ＭＳ Ｐゴシック" panose="020B0600070205080204" pitchFamily="34" charset="-128"/>
              </a:rPr>
              <a:t>Need a notion of similarity/distance</a:t>
            </a:r>
          </a:p>
          <a:p>
            <a:pPr lvl="1" eaLnBrk="1" hangingPunct="1"/>
            <a:endParaRPr lang="en-US"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How many clusters?</a:t>
            </a:r>
          </a:p>
          <a:p>
            <a:pPr lvl="1" eaLnBrk="1" hangingPunct="1"/>
            <a:r>
              <a:rPr lang="en-US" altLang="en-US" dirty="0">
                <a:ea typeface="ＭＳ Ｐゴシック" panose="020B0600070205080204" pitchFamily="34" charset="-128"/>
              </a:rPr>
              <a:t>Fixed a priori?</a:t>
            </a:r>
          </a:p>
          <a:p>
            <a:pPr lvl="1" eaLnBrk="1" hangingPunct="1"/>
            <a:r>
              <a:rPr lang="en-US" altLang="en-US" dirty="0">
                <a:ea typeface="ＭＳ Ｐゴシック" panose="020B0600070205080204" pitchFamily="34" charset="-128"/>
              </a:rPr>
              <a:t>Completely data driven?</a:t>
            </a:r>
          </a:p>
          <a:p>
            <a:pPr lvl="2" eaLnBrk="1" hangingPunct="1"/>
            <a:r>
              <a:rPr lang="en-US" altLang="en-US" dirty="0">
                <a:ea typeface="ＭＳ Ｐゴシック" panose="020B0600070205080204" pitchFamily="34" charset="-128"/>
              </a:rPr>
              <a:t>Avoid </a:t>
            </a:r>
            <a:r>
              <a:rPr lang="ja-JP" altLang="en-US">
                <a:ea typeface="ＭＳ Ｐゴシック" panose="020B0600070205080204" pitchFamily="34" charset="-128"/>
              </a:rPr>
              <a:t>“</a:t>
            </a:r>
            <a:r>
              <a:rPr lang="en-US" altLang="ja-JP" dirty="0">
                <a:ea typeface="ＭＳ Ｐゴシック" panose="020B0600070205080204" pitchFamily="34" charset="-128"/>
              </a:rPr>
              <a:t>trivial</a:t>
            </a:r>
            <a:r>
              <a:rPr lang="ja-JP" altLang="en-US">
                <a:ea typeface="ＭＳ Ｐゴシック" panose="020B0600070205080204" pitchFamily="34" charset="-128"/>
              </a:rPr>
              <a:t>”</a:t>
            </a:r>
            <a:r>
              <a:rPr lang="en-US" altLang="ja-JP" dirty="0">
                <a:ea typeface="ＭＳ Ｐゴシック" panose="020B0600070205080204" pitchFamily="34" charset="-128"/>
              </a:rPr>
              <a:t> clusters - too large or small</a:t>
            </a:r>
          </a:p>
        </p:txBody>
      </p:sp>
      <p:sp>
        <p:nvSpPr>
          <p:cNvPr id="30723" name="TextBox 4">
            <a:extLst>
              <a:ext uri="{FF2B5EF4-FFF2-40B4-BE49-F238E27FC236}">
                <a16:creationId xmlns:a16="http://schemas.microsoft.com/office/drawing/2014/main" id="{12A3B764-F70D-2941-996B-A220C557C256}"/>
              </a:ext>
            </a:extLst>
          </p:cNvPr>
          <p:cNvSpPr txBox="1">
            <a:spLocks noChangeArrowheads="1"/>
          </p:cNvSpPr>
          <p:nvPr/>
        </p:nvSpPr>
        <p:spPr bwMode="auto">
          <a:xfrm>
            <a:off x="8382002" y="820550"/>
            <a:ext cx="8691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en-US" sz="1200">
                <a:solidFill>
                  <a:srgbClr val="FBFCFF"/>
                </a:solidFill>
              </a:rPr>
              <a:t>Sec. 16.2</a:t>
            </a:r>
          </a:p>
        </p:txBody>
      </p:sp>
      <p:sp>
        <p:nvSpPr>
          <p:cNvPr id="2" name="Footer Placeholder 1">
            <a:extLst>
              <a:ext uri="{FF2B5EF4-FFF2-40B4-BE49-F238E27FC236}">
                <a16:creationId xmlns:a16="http://schemas.microsoft.com/office/drawing/2014/main" id="{B0292310-7CBE-F540-9EC9-0A120AFEC3DF}"/>
              </a:ext>
            </a:extLst>
          </p:cNvPr>
          <p:cNvSpPr>
            <a:spLocks noGrp="1"/>
          </p:cNvSpPr>
          <p:nvPr>
            <p:ph type="ftr" sz="quarter" idx="11"/>
          </p:nvPr>
        </p:nvSpPr>
        <p:spPr/>
        <p:txBody>
          <a:bodyPr/>
          <a:lstStyle/>
          <a:p>
            <a:r>
              <a:rPr lang="en-GB"/>
              <a:t>F2021 AA  Applied Text Analytics</a:t>
            </a:r>
            <a:endParaRPr lang="tr-TR"/>
          </a:p>
        </p:txBody>
      </p:sp>
    </p:spTree>
    <p:extLst>
      <p:ext uri="{BB962C8B-B14F-4D97-AF65-F5344CB8AC3E}">
        <p14:creationId xmlns:p14="http://schemas.microsoft.com/office/powerpoint/2010/main" val="2697816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ea typeface="ＭＳ Ｐゴシック" pitchFamily="34" charset="-128"/>
              </a:rPr>
              <a:t>Notion of similarity/distance</a:t>
            </a:r>
          </a:p>
        </p:txBody>
      </p:sp>
      <p:sp>
        <p:nvSpPr>
          <p:cNvPr id="27651" name="Rectangle 3"/>
          <p:cNvSpPr>
            <a:spLocks noGrp="1" noChangeArrowheads="1"/>
          </p:cNvSpPr>
          <p:nvPr>
            <p:ph type="body" idx="1"/>
          </p:nvPr>
        </p:nvSpPr>
        <p:spPr/>
        <p:txBody>
          <a:bodyPr/>
          <a:lstStyle/>
          <a:p>
            <a:pPr eaLnBrk="1" hangingPunct="1"/>
            <a:r>
              <a:rPr lang="en-US" sz="2550" dirty="0">
                <a:ea typeface="ＭＳ Ｐゴシック" pitchFamily="34" charset="-128"/>
              </a:rPr>
              <a:t>Ideal: semantic similarity</a:t>
            </a:r>
          </a:p>
          <a:p>
            <a:pPr eaLnBrk="1" hangingPunct="1"/>
            <a:endParaRPr lang="en-US" sz="2550" dirty="0">
              <a:ea typeface="ＭＳ Ｐゴシック" pitchFamily="34" charset="-128"/>
            </a:endParaRPr>
          </a:p>
          <a:p>
            <a:pPr eaLnBrk="1" hangingPunct="1"/>
            <a:r>
              <a:rPr lang="en-US" sz="2550" b="1" dirty="0">
                <a:solidFill>
                  <a:srgbClr val="C00000"/>
                </a:solidFill>
                <a:ea typeface="ＭＳ Ｐゴシック" pitchFamily="34" charset="-128"/>
              </a:rPr>
              <a:t>Practical: term-statistical similarity</a:t>
            </a:r>
          </a:p>
          <a:p>
            <a:pPr lvl="1" eaLnBrk="1" hangingPunct="1"/>
            <a:r>
              <a:rPr lang="en-US" dirty="0">
                <a:ea typeface="ＭＳ Ｐゴシック" pitchFamily="34" charset="-128"/>
              </a:rPr>
              <a:t>We will use </a:t>
            </a:r>
            <a:r>
              <a:rPr lang="en-US" u="sng" dirty="0">
                <a:ea typeface="ＭＳ Ｐゴシック" pitchFamily="34" charset="-128"/>
              </a:rPr>
              <a:t>cosine similarity</a:t>
            </a:r>
            <a:r>
              <a:rPr lang="en-US" dirty="0">
                <a:ea typeface="ＭＳ Ｐゴシック" pitchFamily="34" charset="-128"/>
              </a:rPr>
              <a:t>.</a:t>
            </a:r>
          </a:p>
          <a:p>
            <a:pPr lvl="1" eaLnBrk="1" hangingPunct="1"/>
            <a:r>
              <a:rPr lang="en-US" dirty="0">
                <a:ea typeface="ＭＳ Ｐゴシック" pitchFamily="34" charset="-128"/>
              </a:rPr>
              <a:t>Docs as vectors.</a:t>
            </a:r>
          </a:p>
          <a:p>
            <a:pPr lvl="1" eaLnBrk="1" hangingPunct="1"/>
            <a:r>
              <a:rPr lang="en-US" dirty="0">
                <a:ea typeface="ＭＳ Ｐゴシック" pitchFamily="34" charset="-128"/>
              </a:rPr>
              <a:t>For many algorithms, easier to think in terms of a </a:t>
            </a:r>
            <a:r>
              <a:rPr lang="en-US" i="1" dirty="0">
                <a:ea typeface="ＭＳ Ｐゴシック" pitchFamily="34" charset="-128"/>
              </a:rPr>
              <a:t>distance</a:t>
            </a:r>
            <a:r>
              <a:rPr lang="en-US" dirty="0">
                <a:ea typeface="ＭＳ Ｐゴシック" pitchFamily="34" charset="-128"/>
              </a:rPr>
              <a:t> (rather than </a:t>
            </a:r>
            <a:r>
              <a:rPr lang="en-US" u="sng" dirty="0">
                <a:ea typeface="ＭＳ Ｐゴシック" pitchFamily="34" charset="-128"/>
              </a:rPr>
              <a:t>similarity</a:t>
            </a:r>
            <a:r>
              <a:rPr lang="en-US" dirty="0">
                <a:ea typeface="ＭＳ Ｐゴシック" pitchFamily="34" charset="-128"/>
              </a:rPr>
              <a:t>) between docs.</a:t>
            </a:r>
          </a:p>
          <a:p>
            <a:pPr lvl="1" eaLnBrk="1" hangingPunct="1"/>
            <a:r>
              <a:rPr lang="en-US" dirty="0">
                <a:ea typeface="ＭＳ Ｐゴシック" pitchFamily="34" charset="-128"/>
              </a:rPr>
              <a:t>We will mostly speak of Euclidean distance</a:t>
            </a:r>
          </a:p>
          <a:p>
            <a:pPr lvl="2" eaLnBrk="1" hangingPunct="1"/>
            <a:r>
              <a:rPr lang="en-US" sz="2100" u="sng" dirty="0">
                <a:ea typeface="ＭＳ Ｐゴシック" pitchFamily="34" charset="-128"/>
              </a:rPr>
              <a:t>But real implementations use cosine similarity</a:t>
            </a:r>
          </a:p>
        </p:txBody>
      </p:sp>
      <p:sp>
        <p:nvSpPr>
          <p:cNvPr id="2" name="Footer Placeholder 1">
            <a:extLst>
              <a:ext uri="{FF2B5EF4-FFF2-40B4-BE49-F238E27FC236}">
                <a16:creationId xmlns:a16="http://schemas.microsoft.com/office/drawing/2014/main" id="{3FCC835B-9DDB-A346-9C80-F4054B5A3BA3}"/>
              </a:ext>
            </a:extLst>
          </p:cNvPr>
          <p:cNvSpPr>
            <a:spLocks noGrp="1"/>
          </p:cNvSpPr>
          <p:nvPr>
            <p:ph type="ftr" sz="quarter" idx="11"/>
          </p:nvPr>
        </p:nvSpPr>
        <p:spPr/>
        <p:txBody>
          <a:bodyPr/>
          <a:lstStyle/>
          <a:p>
            <a:r>
              <a:rPr lang="en-GB"/>
              <a:t>F2021 AA  Applied Text Analytics</a:t>
            </a:r>
            <a:endParaRPr lang="tr-TR"/>
          </a:p>
        </p:txBody>
      </p:sp>
    </p:spTree>
    <p:extLst>
      <p:ext uri="{BB962C8B-B14F-4D97-AF65-F5344CB8AC3E}">
        <p14:creationId xmlns:p14="http://schemas.microsoft.com/office/powerpoint/2010/main" val="3832579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026">
            <a:extLst>
              <a:ext uri="{FF2B5EF4-FFF2-40B4-BE49-F238E27FC236}">
                <a16:creationId xmlns:a16="http://schemas.microsoft.com/office/drawing/2014/main" id="{61FF91DC-EF07-BD43-BAAD-1D9B5008BE0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Clustering Algorithms</a:t>
            </a:r>
          </a:p>
        </p:txBody>
      </p:sp>
      <p:sp>
        <p:nvSpPr>
          <p:cNvPr id="33794" name="Rectangle 1027">
            <a:extLst>
              <a:ext uri="{FF2B5EF4-FFF2-40B4-BE49-F238E27FC236}">
                <a16:creationId xmlns:a16="http://schemas.microsoft.com/office/drawing/2014/main" id="{DA032235-6B21-DF4D-9949-76BB61255E64}"/>
              </a:ext>
            </a:extLst>
          </p:cNvPr>
          <p:cNvSpPr>
            <a:spLocks noGrp="1" noChangeArrowheads="1"/>
          </p:cNvSpPr>
          <p:nvPr>
            <p:ph type="body" idx="1"/>
          </p:nvPr>
        </p:nvSpPr>
        <p:spPr/>
        <p:txBody>
          <a:bodyPr>
            <a:noAutofit/>
          </a:bodyPr>
          <a:lstStyle/>
          <a:p>
            <a:pPr eaLnBrk="1" hangingPunct="1"/>
            <a:r>
              <a:rPr lang="en-US" altLang="en-US" dirty="0">
                <a:ea typeface="ＭＳ Ｐゴシック" panose="020B0600070205080204" pitchFamily="34" charset="-128"/>
              </a:rPr>
              <a:t>Flat algorithms</a:t>
            </a:r>
          </a:p>
          <a:p>
            <a:pPr lvl="1" eaLnBrk="1" hangingPunct="1"/>
            <a:r>
              <a:rPr lang="en-US" altLang="en-US" dirty="0">
                <a:ea typeface="ＭＳ Ｐゴシック" panose="020B0600070205080204" pitchFamily="34" charset="-128"/>
              </a:rPr>
              <a:t>Usually start with a random (partial) partitioning</a:t>
            </a:r>
          </a:p>
          <a:p>
            <a:pPr lvl="1" eaLnBrk="1" hangingPunct="1"/>
            <a:r>
              <a:rPr lang="en-US" altLang="en-US" dirty="0">
                <a:ea typeface="ＭＳ Ｐゴシック" panose="020B0600070205080204" pitchFamily="34" charset="-128"/>
              </a:rPr>
              <a:t>Refine it iteratively</a:t>
            </a:r>
          </a:p>
          <a:p>
            <a:pPr lvl="1"/>
            <a:r>
              <a:rPr lang="en-US" dirty="0">
                <a:ea typeface="ＭＳ Ｐゴシック" panose="020B0600070205080204" pitchFamily="34" charset="-128"/>
              </a:rPr>
              <a:t>Flat structure</a:t>
            </a:r>
          </a:p>
          <a:p>
            <a:pPr lvl="1"/>
            <a:endParaRPr lang="en-US" dirty="0">
              <a:ea typeface="ＭＳ Ｐゴシック" panose="020B0600070205080204" pitchFamily="34" charset="-128"/>
            </a:endParaRPr>
          </a:p>
          <a:p>
            <a:pPr lvl="1"/>
            <a:endParaRPr lang="en-US" dirty="0">
              <a:ea typeface="ＭＳ Ｐゴシック" panose="020B0600070205080204" pitchFamily="34" charset="-128"/>
            </a:endParaRPr>
          </a:p>
          <a:p>
            <a:r>
              <a:rPr lang="en-US" dirty="0"/>
              <a:t>Need to specify the number of classes in advance</a:t>
            </a:r>
            <a:endParaRPr lang="en-US" altLang="en-US" dirty="0">
              <a:ea typeface="ＭＳ Ｐゴシック" panose="020B0600070205080204" pitchFamily="34" charset="-128"/>
            </a:endParaRPr>
          </a:p>
          <a:p>
            <a:pPr lvl="1"/>
            <a:r>
              <a:rPr lang="en-US" altLang="en-US" sz="3200" i="1" dirty="0">
                <a:ea typeface="ＭＳ Ｐゴシック" panose="020B0600070205080204" pitchFamily="34" charset="-128"/>
              </a:rPr>
              <a:t>K </a:t>
            </a:r>
            <a:r>
              <a:rPr lang="en-US" altLang="en-US" sz="3200" dirty="0">
                <a:ea typeface="ＭＳ Ｐゴシック" panose="020B0600070205080204" pitchFamily="34" charset="-128"/>
              </a:rPr>
              <a:t>means clustering</a:t>
            </a:r>
          </a:p>
        </p:txBody>
      </p:sp>
      <p:sp>
        <p:nvSpPr>
          <p:cNvPr id="2" name="Footer Placeholder 1">
            <a:extLst>
              <a:ext uri="{FF2B5EF4-FFF2-40B4-BE49-F238E27FC236}">
                <a16:creationId xmlns:a16="http://schemas.microsoft.com/office/drawing/2014/main" id="{08F1F1A8-1222-ED4F-8DAD-3B4A2C38E5DA}"/>
              </a:ext>
            </a:extLst>
          </p:cNvPr>
          <p:cNvSpPr>
            <a:spLocks noGrp="1"/>
          </p:cNvSpPr>
          <p:nvPr>
            <p:ph type="ftr" sz="quarter" idx="11"/>
          </p:nvPr>
        </p:nvSpPr>
        <p:spPr/>
        <p:txBody>
          <a:bodyPr/>
          <a:lstStyle/>
          <a:p>
            <a:r>
              <a:rPr lang="en-GB"/>
              <a:t>F2021 AA  Applied Text Analytics</a:t>
            </a:r>
            <a:endParaRPr lang="tr-TR"/>
          </a:p>
        </p:txBody>
      </p:sp>
      <p:pic>
        <p:nvPicPr>
          <p:cNvPr id="4" name="Picture 3">
            <a:extLst>
              <a:ext uri="{FF2B5EF4-FFF2-40B4-BE49-F238E27FC236}">
                <a16:creationId xmlns:a16="http://schemas.microsoft.com/office/drawing/2014/main" id="{1A54D1DF-0BC7-B04C-9041-F42036D4B654}"/>
              </a:ext>
            </a:extLst>
          </p:cNvPr>
          <p:cNvPicPr>
            <a:picLocks noChangeAspect="1"/>
          </p:cNvPicPr>
          <p:nvPr/>
        </p:nvPicPr>
        <p:blipFill>
          <a:blip r:embed="rId2"/>
          <a:stretch>
            <a:fillRect/>
          </a:stretch>
        </p:blipFill>
        <p:spPr>
          <a:xfrm>
            <a:off x="7670800" y="365125"/>
            <a:ext cx="4521200" cy="4051300"/>
          </a:xfrm>
          <a:prstGeom prst="rect">
            <a:avLst/>
          </a:prstGeom>
        </p:spPr>
      </p:pic>
    </p:spTree>
    <p:extLst>
      <p:ext uri="{BB962C8B-B14F-4D97-AF65-F5344CB8AC3E}">
        <p14:creationId xmlns:p14="http://schemas.microsoft.com/office/powerpoint/2010/main" val="3044882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026">
            <a:extLst>
              <a:ext uri="{FF2B5EF4-FFF2-40B4-BE49-F238E27FC236}">
                <a16:creationId xmlns:a16="http://schemas.microsoft.com/office/drawing/2014/main" id="{61FF91DC-EF07-BD43-BAAD-1D9B5008BE06}"/>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Clustering Algorithms</a:t>
            </a:r>
          </a:p>
        </p:txBody>
      </p:sp>
      <p:sp>
        <p:nvSpPr>
          <p:cNvPr id="33794" name="Rectangle 1027">
            <a:extLst>
              <a:ext uri="{FF2B5EF4-FFF2-40B4-BE49-F238E27FC236}">
                <a16:creationId xmlns:a16="http://schemas.microsoft.com/office/drawing/2014/main" id="{DA032235-6B21-DF4D-9949-76BB61255E64}"/>
              </a:ext>
            </a:extLst>
          </p:cNvPr>
          <p:cNvSpPr>
            <a:spLocks noGrp="1" noChangeArrowheads="1"/>
          </p:cNvSpPr>
          <p:nvPr>
            <p:ph type="body" idx="1"/>
          </p:nvPr>
        </p:nvSpPr>
        <p:spPr>
          <a:xfrm>
            <a:off x="304800" y="1825625"/>
            <a:ext cx="10515600" cy="4351338"/>
          </a:xfrm>
        </p:spPr>
        <p:txBody>
          <a:bodyPr/>
          <a:lstStyle/>
          <a:p>
            <a:r>
              <a:rPr lang="en-US" altLang="en-US" dirty="0">
                <a:ea typeface="ＭＳ Ｐゴシック" panose="020B0600070205080204" pitchFamily="34" charset="-128"/>
              </a:rPr>
              <a:t>Hierarchical algorithms</a:t>
            </a:r>
          </a:p>
          <a:p>
            <a:pPr lvl="1"/>
            <a:r>
              <a:rPr lang="en-US" dirty="0"/>
              <a:t>Create a hierarchical decomposition of objects</a:t>
            </a:r>
          </a:p>
          <a:p>
            <a:pPr lvl="1"/>
            <a:r>
              <a:rPr lang="en-US" dirty="0"/>
              <a:t>Rich internal structure</a:t>
            </a:r>
          </a:p>
          <a:p>
            <a:pPr lvl="2"/>
            <a:r>
              <a:rPr lang="en-US" dirty="0"/>
              <a:t>No need to specify the number of clusters</a:t>
            </a:r>
          </a:p>
          <a:p>
            <a:pPr lvl="2"/>
            <a:r>
              <a:rPr lang="en-US" dirty="0"/>
              <a:t>Can be used to organize objects</a:t>
            </a:r>
          </a:p>
          <a:p>
            <a:pPr eaLnBrk="1" hangingPunct="1"/>
            <a:endParaRPr lang="en-US" altLang="en-US" sz="2250" dirty="0">
              <a:ea typeface="ＭＳ Ｐゴシック" panose="020B0600070205080204" pitchFamily="34" charset="-128"/>
            </a:endParaRPr>
          </a:p>
          <a:p>
            <a:pPr eaLnBrk="1" hangingPunct="1"/>
            <a:endParaRPr lang="en-US" altLang="en-US" sz="2250" dirty="0">
              <a:ea typeface="ＭＳ Ｐゴシック" panose="020B0600070205080204" pitchFamily="34" charset="-128"/>
            </a:endParaRPr>
          </a:p>
          <a:p>
            <a:r>
              <a:rPr lang="en-US" altLang="en-US" sz="2500" dirty="0">
                <a:ea typeface="ＭＳ Ｐゴシック" panose="020B0600070205080204" pitchFamily="34" charset="-128"/>
              </a:rPr>
              <a:t>Bottom-up, agglomerative</a:t>
            </a:r>
          </a:p>
          <a:p>
            <a:r>
              <a:rPr lang="en-US" altLang="en-US" sz="2500" dirty="0">
                <a:ea typeface="ＭＳ Ｐゴシック" panose="020B0600070205080204" pitchFamily="34" charset="-128"/>
              </a:rPr>
              <a:t>(Top-down, divisive)</a:t>
            </a:r>
          </a:p>
          <a:p>
            <a:endParaRPr lang="en-US" altLang="en-US" sz="2400" dirty="0">
              <a:ea typeface="ＭＳ Ｐゴシック" panose="020B0600070205080204" pitchFamily="34" charset="-128"/>
            </a:endParaRPr>
          </a:p>
        </p:txBody>
      </p:sp>
      <p:sp>
        <p:nvSpPr>
          <p:cNvPr id="2" name="Footer Placeholder 1">
            <a:extLst>
              <a:ext uri="{FF2B5EF4-FFF2-40B4-BE49-F238E27FC236}">
                <a16:creationId xmlns:a16="http://schemas.microsoft.com/office/drawing/2014/main" id="{B2312BBC-DD9A-CE4E-BB80-88DB34AF9378}"/>
              </a:ext>
            </a:extLst>
          </p:cNvPr>
          <p:cNvSpPr>
            <a:spLocks noGrp="1"/>
          </p:cNvSpPr>
          <p:nvPr>
            <p:ph type="ftr" sz="quarter" idx="11"/>
          </p:nvPr>
        </p:nvSpPr>
        <p:spPr/>
        <p:txBody>
          <a:bodyPr/>
          <a:lstStyle/>
          <a:p>
            <a:r>
              <a:rPr lang="en-GB"/>
              <a:t>F2021 AA  Applied Text Analytics</a:t>
            </a:r>
            <a:endParaRPr lang="tr-TR"/>
          </a:p>
        </p:txBody>
      </p:sp>
      <p:pic>
        <p:nvPicPr>
          <p:cNvPr id="3" name="Picture 2">
            <a:extLst>
              <a:ext uri="{FF2B5EF4-FFF2-40B4-BE49-F238E27FC236}">
                <a16:creationId xmlns:a16="http://schemas.microsoft.com/office/drawing/2014/main" id="{6D9734E6-66AD-F84F-B73A-D388EBB88C34}"/>
              </a:ext>
            </a:extLst>
          </p:cNvPr>
          <p:cNvPicPr>
            <a:picLocks noChangeAspect="1"/>
          </p:cNvPicPr>
          <p:nvPr/>
        </p:nvPicPr>
        <p:blipFill rotWithShape="1">
          <a:blip r:embed="rId2"/>
          <a:srcRect l="5324" r="4676" b="7022"/>
          <a:stretch/>
        </p:blipFill>
        <p:spPr>
          <a:xfrm>
            <a:off x="6096000" y="2686050"/>
            <a:ext cx="5791200" cy="3852862"/>
          </a:xfrm>
          <a:prstGeom prst="rect">
            <a:avLst/>
          </a:prstGeom>
        </p:spPr>
      </p:pic>
    </p:spTree>
    <p:extLst>
      <p:ext uri="{BB962C8B-B14F-4D97-AF65-F5344CB8AC3E}">
        <p14:creationId xmlns:p14="http://schemas.microsoft.com/office/powerpoint/2010/main" val="3661076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normAutofit/>
          </a:bodyPr>
          <a:lstStyle/>
          <a:p>
            <a:r>
              <a:rPr lang="en-US"/>
              <a:t>Types of hierarchical clustering</a:t>
            </a:r>
            <a:br>
              <a:rPr lang="en-US"/>
            </a:br>
            <a:endParaRPr lang="en-US"/>
          </a:p>
        </p:txBody>
      </p:sp>
      <p:sp>
        <p:nvSpPr>
          <p:cNvPr id="461827" name="Rectangle 3"/>
          <p:cNvSpPr>
            <a:spLocks noGrp="1" noChangeArrowheads="1"/>
          </p:cNvSpPr>
          <p:nvPr>
            <p:ph idx="1"/>
          </p:nvPr>
        </p:nvSpPr>
        <p:spPr>
          <a:xfrm>
            <a:off x="762000" y="1234895"/>
            <a:ext cx="9296400" cy="4916503"/>
          </a:xfrm>
        </p:spPr>
        <p:txBody>
          <a:bodyPr>
            <a:normAutofit/>
          </a:bodyPr>
          <a:lstStyle/>
          <a:p>
            <a:endParaRPr lang="en-US" altLang="zh-CN" sz="2000" dirty="0">
              <a:solidFill>
                <a:srgbClr val="FF0000"/>
              </a:solidFill>
              <a:ea typeface="SimSun" pitchFamily="2" charset="-122"/>
            </a:endParaRPr>
          </a:p>
          <a:p>
            <a:r>
              <a:rPr lang="en-US" altLang="zh-CN" sz="2400" dirty="0">
                <a:solidFill>
                  <a:srgbClr val="FF0000"/>
                </a:solidFill>
                <a:ea typeface="SimSun" pitchFamily="2" charset="-122"/>
              </a:rPr>
              <a:t>Agglomerative (bottom up) clustering</a:t>
            </a:r>
            <a:r>
              <a:rPr lang="en-US" altLang="zh-CN" sz="2400" dirty="0">
                <a:ea typeface="SimSun" pitchFamily="2" charset="-122"/>
              </a:rPr>
              <a:t>: It builds the </a:t>
            </a:r>
            <a:r>
              <a:rPr lang="en-US" altLang="zh-CN" sz="2400" dirty="0" err="1">
                <a:ea typeface="SimSun" pitchFamily="2" charset="-122"/>
              </a:rPr>
              <a:t>dendrogram</a:t>
            </a:r>
            <a:r>
              <a:rPr lang="en-US" altLang="zh-CN" sz="2400" dirty="0">
                <a:ea typeface="SimSun" pitchFamily="2" charset="-122"/>
              </a:rPr>
              <a:t> (tree) from the bottom level, and </a:t>
            </a:r>
          </a:p>
          <a:p>
            <a:pPr lvl="1"/>
            <a:r>
              <a:rPr lang="en-US" altLang="zh-CN" dirty="0">
                <a:ea typeface="SimSun" pitchFamily="2" charset="-122"/>
              </a:rPr>
              <a:t>merges the most similar (or nearest) pair of clusters </a:t>
            </a:r>
          </a:p>
          <a:p>
            <a:pPr lvl="1"/>
            <a:r>
              <a:rPr lang="en-US" altLang="zh-CN" dirty="0">
                <a:ea typeface="SimSun" pitchFamily="2" charset="-122"/>
              </a:rPr>
              <a:t>stops when all the data points are merged into a single cluster (i.e., the root cluster). </a:t>
            </a:r>
          </a:p>
          <a:p>
            <a:pPr lvl="1"/>
            <a:endParaRPr lang="en-US" altLang="zh-CN" b="1" dirty="0">
              <a:ea typeface="SimSun" pitchFamily="2" charset="-122"/>
            </a:endParaRPr>
          </a:p>
          <a:p>
            <a:r>
              <a:rPr lang="en-US" altLang="zh-CN" sz="2400" dirty="0">
                <a:solidFill>
                  <a:srgbClr val="FF0000"/>
                </a:solidFill>
                <a:ea typeface="SimSun" pitchFamily="2" charset="-122"/>
              </a:rPr>
              <a:t>Divisive (top down) clustering</a:t>
            </a:r>
            <a:r>
              <a:rPr lang="en-US" altLang="zh-CN" sz="2400" dirty="0">
                <a:ea typeface="SimSun" pitchFamily="2" charset="-122"/>
              </a:rPr>
              <a:t>: It starts with all data points in one cluster, the root. </a:t>
            </a:r>
          </a:p>
          <a:p>
            <a:pPr lvl="1"/>
            <a:r>
              <a:rPr lang="en-US" altLang="zh-CN" dirty="0">
                <a:ea typeface="SimSun" pitchFamily="2" charset="-122"/>
              </a:rPr>
              <a:t>Splits the root into a set of child clusters. Each child cluster is recursively divided further </a:t>
            </a:r>
          </a:p>
          <a:p>
            <a:pPr lvl="1"/>
            <a:r>
              <a:rPr lang="en-US" altLang="zh-CN" dirty="0">
                <a:ea typeface="SimSun" pitchFamily="2" charset="-122"/>
              </a:rPr>
              <a:t>stops when only singleton clusters of individual data points remain, i.e., each cluster with only a single point </a:t>
            </a:r>
            <a:endParaRPr lang="en-US" dirty="0"/>
          </a:p>
        </p:txBody>
      </p:sp>
      <p:sp>
        <p:nvSpPr>
          <p:cNvPr id="6" name="Footer Placeholder 5"/>
          <p:cNvSpPr>
            <a:spLocks noGrp="1"/>
          </p:cNvSpPr>
          <p:nvPr>
            <p:ph type="ftr" sz="quarter" idx="11"/>
          </p:nvPr>
        </p:nvSpPr>
        <p:spPr/>
        <p:txBody>
          <a:bodyPr/>
          <a:lstStyle/>
          <a:p>
            <a:r>
              <a:rPr lang="en-GB"/>
              <a:t>F2021 AA  Applied Text Analytics</a:t>
            </a:r>
            <a:endParaRPr lang="tr-TR"/>
          </a:p>
        </p:txBody>
      </p:sp>
    </p:spTree>
    <p:extLst>
      <p:ext uri="{BB962C8B-B14F-4D97-AF65-F5344CB8AC3E}">
        <p14:creationId xmlns:p14="http://schemas.microsoft.com/office/powerpoint/2010/main" val="2611518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1827">
                                            <p:txEl>
                                              <p:pRg st="1" end="1"/>
                                            </p:txEl>
                                          </p:spTgt>
                                        </p:tgtEl>
                                        <p:attrNameLst>
                                          <p:attrName>style.visibility</p:attrName>
                                        </p:attrNameLst>
                                      </p:cBhvr>
                                      <p:to>
                                        <p:strVal val="visible"/>
                                      </p:to>
                                    </p:set>
                                    <p:anim calcmode="lin" valueType="num">
                                      <p:cBhvr additive="base">
                                        <p:cTn id="7" dur="500" fill="hold"/>
                                        <p:tgtEl>
                                          <p:spTgt spid="4618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1827">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1827">
                                            <p:txEl>
                                              <p:pRg st="2" end="2"/>
                                            </p:txEl>
                                          </p:spTgt>
                                        </p:tgtEl>
                                        <p:attrNameLst>
                                          <p:attrName>style.visibility</p:attrName>
                                        </p:attrNameLst>
                                      </p:cBhvr>
                                      <p:to>
                                        <p:strVal val="visible"/>
                                      </p:to>
                                    </p:set>
                                    <p:anim calcmode="lin" valueType="num">
                                      <p:cBhvr additive="base">
                                        <p:cTn id="11" dur="500" fill="hold"/>
                                        <p:tgtEl>
                                          <p:spTgt spid="461827">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61827">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61827">
                                            <p:txEl>
                                              <p:pRg st="3" end="3"/>
                                            </p:txEl>
                                          </p:spTgt>
                                        </p:tgtEl>
                                        <p:attrNameLst>
                                          <p:attrName>style.visibility</p:attrName>
                                        </p:attrNameLst>
                                      </p:cBhvr>
                                      <p:to>
                                        <p:strVal val="visible"/>
                                      </p:to>
                                    </p:set>
                                    <p:anim calcmode="lin" valueType="num">
                                      <p:cBhvr additive="base">
                                        <p:cTn id="15" dur="500" fill="hold"/>
                                        <p:tgtEl>
                                          <p:spTgt spid="461827">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618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61827">
                                            <p:txEl>
                                              <p:pRg st="5" end="5"/>
                                            </p:txEl>
                                          </p:spTgt>
                                        </p:tgtEl>
                                        <p:attrNameLst>
                                          <p:attrName>style.visibility</p:attrName>
                                        </p:attrNameLst>
                                      </p:cBhvr>
                                      <p:to>
                                        <p:strVal val="visible"/>
                                      </p:to>
                                    </p:set>
                                    <p:anim calcmode="lin" valueType="num">
                                      <p:cBhvr additive="base">
                                        <p:cTn id="21" dur="500" fill="hold"/>
                                        <p:tgtEl>
                                          <p:spTgt spid="461827">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61827">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61827">
                                            <p:txEl>
                                              <p:pRg st="6" end="6"/>
                                            </p:txEl>
                                          </p:spTgt>
                                        </p:tgtEl>
                                        <p:attrNameLst>
                                          <p:attrName>style.visibility</p:attrName>
                                        </p:attrNameLst>
                                      </p:cBhvr>
                                      <p:to>
                                        <p:strVal val="visible"/>
                                      </p:to>
                                    </p:set>
                                    <p:anim calcmode="lin" valueType="num">
                                      <p:cBhvr additive="base">
                                        <p:cTn id="25" dur="500" fill="hold"/>
                                        <p:tgtEl>
                                          <p:spTgt spid="461827">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61827">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61827">
                                            <p:txEl>
                                              <p:pRg st="7" end="7"/>
                                            </p:txEl>
                                          </p:spTgt>
                                        </p:tgtEl>
                                        <p:attrNameLst>
                                          <p:attrName>style.visibility</p:attrName>
                                        </p:attrNameLst>
                                      </p:cBhvr>
                                      <p:to>
                                        <p:strVal val="visible"/>
                                      </p:to>
                                    </p:set>
                                    <p:anim calcmode="lin" valueType="num">
                                      <p:cBhvr additive="base">
                                        <p:cTn id="29" dur="500" fill="hold"/>
                                        <p:tgtEl>
                                          <p:spTgt spid="461827">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6182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2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1181100" y="608610"/>
            <a:ext cx="6172200" cy="854869"/>
          </a:xfrm>
        </p:spPr>
        <p:txBody>
          <a:bodyPr/>
          <a:lstStyle/>
          <a:p>
            <a:r>
              <a:rPr lang="en-US" dirty="0"/>
              <a:t>K-means</a:t>
            </a:r>
          </a:p>
        </p:txBody>
      </p:sp>
      <p:sp>
        <p:nvSpPr>
          <p:cNvPr id="453635" name="AutoShape 3"/>
          <p:cNvSpPr>
            <a:spLocks noGrp="1" noChangeAspect="1" noChangeArrowheads="1"/>
          </p:cNvSpPr>
          <p:nvPr>
            <p:ph idx="1"/>
          </p:nvPr>
        </p:nvSpPr>
        <p:spPr>
          <a:xfrm>
            <a:off x="895350" y="1381126"/>
            <a:ext cx="9772650" cy="4467223"/>
          </a:xfrm>
        </p:spPr>
        <p:txBody>
          <a:bodyPr>
            <a:noAutofit/>
          </a:bodyPr>
          <a:lstStyle/>
          <a:p>
            <a:r>
              <a:rPr lang="en-US" altLang="ja-JP" sz="2400" dirty="0">
                <a:ea typeface="ＭＳ Ｐゴシック" pitchFamily="34" charset="-128"/>
              </a:rPr>
              <a:t>Sensitive to initial conditions (number of clusters, initial prototype choice, cluster shape and sample  order )</a:t>
            </a:r>
          </a:p>
          <a:p>
            <a:r>
              <a:rPr lang="en-US" altLang="ja-JP" sz="2400" dirty="0">
                <a:solidFill>
                  <a:srgbClr val="C00000"/>
                </a:solidFill>
                <a:ea typeface="ＭＳ Ｐゴシック" pitchFamily="34" charset="-128"/>
              </a:rPr>
              <a:t>Works well with compact, well separated clusters</a:t>
            </a:r>
            <a:endParaRPr lang="en-US" altLang="ja-JP" sz="2400" dirty="0">
              <a:ea typeface="ＭＳ Ｐゴシック" pitchFamily="34" charset="-128"/>
            </a:endParaRPr>
          </a:p>
          <a:p>
            <a:r>
              <a:rPr lang="en-US" altLang="ja-JP" sz="2400" dirty="0">
                <a:ea typeface="ＭＳ Ｐゴシック" pitchFamily="34" charset="-128"/>
              </a:rPr>
              <a:t> Despite weaknesses, </a:t>
            </a:r>
            <a:r>
              <a:rPr lang="en-US" altLang="ja-JP" sz="2400" i="1" dirty="0">
                <a:ea typeface="ＭＳ Ｐゴシック" pitchFamily="34" charset="-128"/>
              </a:rPr>
              <a:t>k</a:t>
            </a:r>
            <a:r>
              <a:rPr lang="en-US" altLang="ja-JP" sz="2400" dirty="0">
                <a:ea typeface="ＭＳ Ｐゴシック" pitchFamily="34" charset="-128"/>
              </a:rPr>
              <a:t>-means is still the most popular algorithm due to its simplicity</a:t>
            </a:r>
          </a:p>
          <a:p>
            <a:pPr marL="0" indent="0">
              <a:buNone/>
            </a:pPr>
            <a:endParaRPr lang="en-US" altLang="ja-JP" sz="2400" dirty="0">
              <a:ea typeface="ＭＳ Ｐゴシック" pitchFamily="34" charset="-128"/>
            </a:endParaRPr>
          </a:p>
          <a:p>
            <a:r>
              <a:rPr lang="en-GB" sz="2400" b="1" dirty="0"/>
              <a:t>NLTK’s implementation of k-means allows to define our own distance metric ( cosine similarity)</a:t>
            </a:r>
          </a:p>
          <a:p>
            <a:r>
              <a:rPr lang="en-US" altLang="ja-JP" sz="2400" dirty="0">
                <a:ea typeface="ＭＳ Ｐゴシック" pitchFamily="34" charset="-128"/>
              </a:rPr>
              <a:t>can be particularly slow with high-dimensional data such as text</a:t>
            </a:r>
          </a:p>
          <a:p>
            <a:r>
              <a:rPr lang="en-US" altLang="ja-JP" sz="2400" dirty="0">
                <a:ea typeface="ＭＳ Ｐゴシック" pitchFamily="34" charset="-128"/>
              </a:rPr>
              <a:t>Scikit-Learn offers a </a:t>
            </a:r>
            <a:r>
              <a:rPr lang="en-US" altLang="ja-JP" sz="2400" b="1" u="sng" dirty="0">
                <a:ea typeface="ＭＳ Ｐゴシック" pitchFamily="34" charset="-128"/>
              </a:rPr>
              <a:t>‘Mini batch’ </a:t>
            </a:r>
            <a:r>
              <a:rPr lang="en-US" altLang="ja-JP" sz="2400" dirty="0">
                <a:ea typeface="ＭＳ Ｐゴシック" pitchFamily="34" charset="-128"/>
              </a:rPr>
              <a:t>version to speed up convergence (but be careful as it uses </a:t>
            </a:r>
            <a:r>
              <a:rPr lang="en-US" altLang="ja-JP" sz="2400" b="1" i="1" dirty="0">
                <a:ea typeface="ＭＳ Ｐゴシック" pitchFamily="34" charset="-128"/>
              </a:rPr>
              <a:t>Euclidean distance</a:t>
            </a:r>
            <a:r>
              <a:rPr lang="en-US" altLang="ja-JP" sz="2400" dirty="0">
                <a:ea typeface="ＭＳ Ｐゴシック" pitchFamily="34" charset="-128"/>
              </a:rPr>
              <a:t>, which is less effective for text)</a:t>
            </a:r>
          </a:p>
          <a:p>
            <a:endParaRPr lang="en-US" altLang="ja-JP" sz="2400" dirty="0">
              <a:ea typeface="ＭＳ Ｐゴシック" pitchFamily="34" charset="-128"/>
            </a:endParaRPr>
          </a:p>
          <a:p>
            <a:endParaRPr lang="en-US" altLang="ja-JP" sz="2400" dirty="0">
              <a:ea typeface="ＭＳ Ｐゴシック" pitchFamily="34" charset="-128"/>
            </a:endParaRPr>
          </a:p>
          <a:p>
            <a:pPr marL="0" indent="0">
              <a:buNone/>
            </a:pPr>
            <a:endParaRPr lang="en-US" altLang="ja-JP" sz="2400" dirty="0">
              <a:ea typeface="ＭＳ Ｐゴシック" pitchFamily="34" charset="-128"/>
            </a:endParaRPr>
          </a:p>
        </p:txBody>
      </p:sp>
      <p:sp>
        <p:nvSpPr>
          <p:cNvPr id="6" name="Footer Placeholder 5"/>
          <p:cNvSpPr>
            <a:spLocks noGrp="1"/>
          </p:cNvSpPr>
          <p:nvPr>
            <p:ph type="ftr" sz="quarter" idx="11"/>
          </p:nvPr>
        </p:nvSpPr>
        <p:spPr/>
        <p:txBody>
          <a:bodyPr/>
          <a:lstStyle/>
          <a:p>
            <a:r>
              <a:rPr lang="en-GB"/>
              <a:t>F2021 AA  Applied Text Analytics</a:t>
            </a:r>
            <a:endParaRPr lang="tr-TR"/>
          </a:p>
        </p:txBody>
      </p:sp>
    </p:spTree>
    <p:extLst>
      <p:ext uri="{BB962C8B-B14F-4D97-AF65-F5344CB8AC3E}">
        <p14:creationId xmlns:p14="http://schemas.microsoft.com/office/powerpoint/2010/main" val="2098365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C2306-7678-6144-AF01-18571ADFE585}"/>
              </a:ext>
            </a:extLst>
          </p:cNvPr>
          <p:cNvSpPr>
            <a:spLocks noGrp="1"/>
          </p:cNvSpPr>
          <p:nvPr>
            <p:ph type="title"/>
          </p:nvPr>
        </p:nvSpPr>
        <p:spPr/>
        <p:txBody>
          <a:bodyPr/>
          <a:lstStyle/>
          <a:p>
            <a:r>
              <a:rPr lang="en-GB" dirty="0"/>
              <a:t>Experimenting with the value of 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64C810-54D2-4C4C-9171-15D9A2711376}"/>
                  </a:ext>
                </a:extLst>
              </p:cNvPr>
              <p:cNvSpPr>
                <a:spLocks noGrp="1"/>
              </p:cNvSpPr>
              <p:nvPr>
                <p:ph idx="1"/>
              </p:nvPr>
            </p:nvSpPr>
            <p:spPr>
              <a:xfrm>
                <a:off x="475798" y="1709738"/>
                <a:ext cx="10515600" cy="4351338"/>
              </a:xfrm>
            </p:spPr>
            <p:txBody>
              <a:bodyPr/>
              <a:lstStyle/>
              <a:p>
                <a:r>
                  <a:rPr lang="en-US" altLang="ja-JP" dirty="0">
                    <a:ea typeface="ＭＳ Ｐゴシック" pitchFamily="34" charset="-128"/>
                  </a:rPr>
                  <a:t>Comparing different clustering algorithms is a difficult task. No one knows the correct clusters!</a:t>
                </a:r>
              </a:p>
              <a:p>
                <a:r>
                  <a:rPr lang="en-US" dirty="0">
                    <a:ea typeface="ＭＳ Ｐゴシック" pitchFamily="34" charset="-128"/>
                  </a:rPr>
                  <a:t>Finding the “right” number of clusters is part of the problem</a:t>
                </a:r>
              </a:p>
              <a:p>
                <a:r>
                  <a:rPr lang="en-US" dirty="0"/>
                  <a:t>Vary </a:t>
                </a:r>
                <a14:m>
                  <m:oMath xmlns:m="http://schemas.openxmlformats.org/officeDocument/2006/math">
                    <m:r>
                      <a:rPr lang="en-US" i="1" dirty="0">
                        <a:latin typeface="Cambria Math" panose="02040503050406030204" pitchFamily="18" charset="0"/>
                      </a:rPr>
                      <m:t>𝑘</m:t>
                    </m:r>
                  </m:oMath>
                </a14:m>
                <a:r>
                  <a:rPr lang="en-US" dirty="0"/>
                  <a:t> to optimize clustering criterion</a:t>
                </a:r>
              </a:p>
              <a:p>
                <a:pPr lvl="1"/>
                <a:r>
                  <a:rPr lang="en-US" dirty="0"/>
                  <a:t>Abrupt change in objective function</a:t>
                </a:r>
              </a:p>
              <a:p>
                <a:endParaRPr lang="en-US" altLang="ja-JP" dirty="0">
                  <a:ea typeface="ＭＳ Ｐゴシック" pitchFamily="34" charset="-128"/>
                </a:endParaRPr>
              </a:p>
              <a:p>
                <a:r>
                  <a:rPr lang="en-US" dirty="0"/>
                  <a:t>graphical models known as elbow methods </a:t>
                </a:r>
              </a:p>
              <a:p>
                <a:pPr marL="0" indent="0">
                  <a:buNone/>
                </a:pPr>
                <a:r>
                  <a:rPr lang="en-US" dirty="0"/>
                  <a:t>or silhouette scores.</a:t>
                </a:r>
                <a:endParaRPr lang="en-GB" dirty="0"/>
              </a:p>
            </p:txBody>
          </p:sp>
        </mc:Choice>
        <mc:Fallback xmlns="">
          <p:sp>
            <p:nvSpPr>
              <p:cNvPr id="3" name="Content Placeholder 2">
                <a:extLst>
                  <a:ext uri="{FF2B5EF4-FFF2-40B4-BE49-F238E27FC236}">
                    <a16:creationId xmlns:a16="http://schemas.microsoft.com/office/drawing/2014/main" id="{0764C810-54D2-4C4C-9171-15D9A2711376}"/>
                  </a:ext>
                </a:extLst>
              </p:cNvPr>
              <p:cNvSpPr>
                <a:spLocks noGrp="1" noRot="1" noChangeAspect="1" noMove="1" noResize="1" noEditPoints="1" noAdjustHandles="1" noChangeArrowheads="1" noChangeShapeType="1" noTextEdit="1"/>
              </p:cNvSpPr>
              <p:nvPr>
                <p:ph idx="1"/>
              </p:nvPr>
            </p:nvSpPr>
            <p:spPr>
              <a:xfrm>
                <a:off x="475798" y="1709738"/>
                <a:ext cx="10515600" cy="4351338"/>
              </a:xfrm>
              <a:blipFill>
                <a:blip r:embed="rId3"/>
                <a:stretch>
                  <a:fillRect l="-1206" t="-2326"/>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F137ED07-1D94-2B40-B258-E5407C33CBDB}"/>
              </a:ext>
            </a:extLst>
          </p:cNvPr>
          <p:cNvSpPr>
            <a:spLocks noGrp="1"/>
          </p:cNvSpPr>
          <p:nvPr>
            <p:ph type="ftr" sz="quarter" idx="11"/>
          </p:nvPr>
        </p:nvSpPr>
        <p:spPr/>
        <p:txBody>
          <a:bodyPr/>
          <a:lstStyle/>
          <a:p>
            <a:r>
              <a:rPr lang="en-CA"/>
              <a:t>F2021 AA  Applied Text Analytics</a:t>
            </a:r>
            <a:endParaRPr lang="en-US"/>
          </a:p>
        </p:txBody>
      </p:sp>
      <p:pic>
        <p:nvPicPr>
          <p:cNvPr id="5" name="Picture 4">
            <a:extLst>
              <a:ext uri="{FF2B5EF4-FFF2-40B4-BE49-F238E27FC236}">
                <a16:creationId xmlns:a16="http://schemas.microsoft.com/office/drawing/2014/main" id="{47C235CC-4153-4341-9084-F2E3B23DA339}"/>
              </a:ext>
            </a:extLst>
          </p:cNvPr>
          <p:cNvPicPr>
            <a:picLocks noChangeAspect="1"/>
          </p:cNvPicPr>
          <p:nvPr/>
        </p:nvPicPr>
        <p:blipFill>
          <a:blip r:embed="rId4"/>
          <a:stretch>
            <a:fillRect/>
          </a:stretch>
        </p:blipFill>
        <p:spPr>
          <a:xfrm>
            <a:off x="7106102" y="3429000"/>
            <a:ext cx="4610100" cy="2445546"/>
          </a:xfrm>
          <a:prstGeom prst="rect">
            <a:avLst/>
          </a:prstGeom>
        </p:spPr>
      </p:pic>
    </p:spTree>
    <p:extLst>
      <p:ext uri="{BB962C8B-B14F-4D97-AF65-F5344CB8AC3E}">
        <p14:creationId xmlns:p14="http://schemas.microsoft.com/office/powerpoint/2010/main" val="3989530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105F9-EF85-C742-B192-47540F354C75}"/>
              </a:ext>
            </a:extLst>
          </p:cNvPr>
          <p:cNvSpPr>
            <a:spLocks noGrp="1"/>
          </p:cNvSpPr>
          <p:nvPr>
            <p:ph type="title"/>
          </p:nvPr>
        </p:nvSpPr>
        <p:spPr/>
        <p:txBody>
          <a:bodyPr/>
          <a:lstStyle/>
          <a:p>
            <a:r>
              <a:rPr lang="en-GB" dirty="0"/>
              <a:t>Final Note on Clustering</a:t>
            </a:r>
          </a:p>
        </p:txBody>
      </p:sp>
      <p:sp>
        <p:nvSpPr>
          <p:cNvPr id="3" name="Content Placeholder 2">
            <a:extLst>
              <a:ext uri="{FF2B5EF4-FFF2-40B4-BE49-F238E27FC236}">
                <a16:creationId xmlns:a16="http://schemas.microsoft.com/office/drawing/2014/main" id="{5F2F21F6-14F7-0D41-A0BB-38709237E48B}"/>
              </a:ext>
            </a:extLst>
          </p:cNvPr>
          <p:cNvSpPr>
            <a:spLocks noGrp="1"/>
          </p:cNvSpPr>
          <p:nvPr>
            <p:ph idx="1"/>
          </p:nvPr>
        </p:nvSpPr>
        <p:spPr/>
        <p:txBody>
          <a:bodyPr/>
          <a:lstStyle/>
          <a:p>
            <a:r>
              <a:rPr lang="en-GB" dirty="0"/>
              <a:t>Very powerful tool for initial data exploration and understanding (particularly if no labels are provided)</a:t>
            </a:r>
          </a:p>
          <a:p>
            <a:endParaRPr lang="en-GB" dirty="0"/>
          </a:p>
          <a:p>
            <a:r>
              <a:rPr lang="en-GB" dirty="0"/>
              <a:t>Flat clustering or agglomerative clustering do not provide much insight into why a document ended up in a particular cluster. </a:t>
            </a:r>
          </a:p>
          <a:p>
            <a:endParaRPr lang="en-GB" dirty="0"/>
          </a:p>
          <a:p>
            <a:r>
              <a:rPr lang="en-GB" dirty="0"/>
              <a:t>Next we will look at topic modelling , a way to  group documents and </a:t>
            </a:r>
            <a:r>
              <a:rPr lang="en-GB" b="1" u="sng" dirty="0"/>
              <a:t>also </a:t>
            </a:r>
            <a:r>
              <a:rPr lang="en-GB" dirty="0"/>
              <a:t>to effectively describe their contents</a:t>
            </a:r>
          </a:p>
          <a:p>
            <a:endParaRPr lang="en-GB" dirty="0"/>
          </a:p>
        </p:txBody>
      </p:sp>
      <p:sp>
        <p:nvSpPr>
          <p:cNvPr id="4" name="Footer Placeholder 3">
            <a:extLst>
              <a:ext uri="{FF2B5EF4-FFF2-40B4-BE49-F238E27FC236}">
                <a16:creationId xmlns:a16="http://schemas.microsoft.com/office/drawing/2014/main" id="{ABA8E3AA-1D80-6840-8E68-8D31EAB303D2}"/>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357494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B7D5-4D99-D346-A8FB-3CAA28AEB76C}"/>
              </a:ext>
            </a:extLst>
          </p:cNvPr>
          <p:cNvSpPr>
            <a:spLocks noGrp="1"/>
          </p:cNvSpPr>
          <p:nvPr>
            <p:ph type="title"/>
          </p:nvPr>
        </p:nvSpPr>
        <p:spPr/>
        <p:txBody>
          <a:bodyPr/>
          <a:lstStyle/>
          <a:p>
            <a:r>
              <a:rPr lang="en-US" sz="4000" dirty="0">
                <a:solidFill>
                  <a:schemeClr val="accent2">
                    <a:lumMod val="75000"/>
                  </a:schemeClr>
                </a:solidFill>
                <a:effectLst>
                  <a:outerShdw blurRad="38100" dist="38100" dir="2700000" algn="tl">
                    <a:srgbClr val="000000">
                      <a:alpha val="43137"/>
                    </a:srgbClr>
                  </a:outerShdw>
                </a:effectLst>
              </a:rPr>
              <a:t>Recap from last lecture  </a:t>
            </a:r>
          </a:p>
        </p:txBody>
      </p:sp>
      <p:sp>
        <p:nvSpPr>
          <p:cNvPr id="3" name="Content Placeholder 2">
            <a:extLst>
              <a:ext uri="{FF2B5EF4-FFF2-40B4-BE49-F238E27FC236}">
                <a16:creationId xmlns:a16="http://schemas.microsoft.com/office/drawing/2014/main" id="{0AB421FC-66D7-3F40-A3EB-8F89106692D9}"/>
              </a:ext>
            </a:extLst>
          </p:cNvPr>
          <p:cNvSpPr>
            <a:spLocks noGrp="1"/>
          </p:cNvSpPr>
          <p:nvPr>
            <p:ph idx="1"/>
          </p:nvPr>
        </p:nvSpPr>
        <p:spPr>
          <a:xfrm>
            <a:off x="838200" y="1463040"/>
            <a:ext cx="10515600" cy="4713923"/>
          </a:xfrm>
        </p:spPr>
        <p:txBody>
          <a:bodyPr/>
          <a:lstStyle/>
          <a:p>
            <a:pPr marL="0" indent="0">
              <a:buNone/>
            </a:pPr>
            <a:endParaRPr lang="en-US" sz="2400" dirty="0"/>
          </a:p>
          <a:p>
            <a:pPr>
              <a:buFont typeface="Wingdings" pitchFamily="2" charset="2"/>
              <a:buChar char="§"/>
            </a:pPr>
            <a:r>
              <a:rPr lang="en-US" sz="2400" dirty="0"/>
              <a:t>Supervised Learning models for text classification </a:t>
            </a:r>
          </a:p>
          <a:p>
            <a:pPr lvl="1"/>
            <a:r>
              <a:rPr lang="en-US" dirty="0"/>
              <a:t>k-Nearest Neighbors</a:t>
            </a:r>
          </a:p>
          <a:p>
            <a:pPr lvl="1"/>
            <a:r>
              <a:rPr lang="en-US" dirty="0"/>
              <a:t>Logistic regression</a:t>
            </a:r>
          </a:p>
          <a:p>
            <a:pPr lvl="1"/>
            <a:r>
              <a:rPr lang="en-US" dirty="0"/>
              <a:t>Support-vector machines</a:t>
            </a:r>
          </a:p>
          <a:p>
            <a:pPr marL="0" indent="0">
              <a:buNone/>
            </a:pPr>
            <a:endParaRPr lang="en-US" dirty="0"/>
          </a:p>
          <a:p>
            <a:endParaRPr lang="en-US" dirty="0"/>
          </a:p>
        </p:txBody>
      </p:sp>
      <p:sp>
        <p:nvSpPr>
          <p:cNvPr id="5" name="Footer Placeholder 4">
            <a:extLst>
              <a:ext uri="{FF2B5EF4-FFF2-40B4-BE49-F238E27FC236}">
                <a16:creationId xmlns:a16="http://schemas.microsoft.com/office/drawing/2014/main" id="{026CAC56-5356-F242-8737-A9C067BDF245}"/>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3759785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3656-814C-9C46-B8F9-B2D212D2A1DB}"/>
              </a:ext>
            </a:extLst>
          </p:cNvPr>
          <p:cNvSpPr>
            <a:spLocks noGrp="1"/>
          </p:cNvSpPr>
          <p:nvPr>
            <p:ph type="title"/>
          </p:nvPr>
        </p:nvSpPr>
        <p:spPr/>
        <p:txBody>
          <a:bodyPr/>
          <a:lstStyle/>
          <a:p>
            <a:r>
              <a:rPr lang="en-GB" dirty="0"/>
              <a:t>Topic Modelling</a:t>
            </a:r>
          </a:p>
        </p:txBody>
      </p:sp>
      <p:sp>
        <p:nvSpPr>
          <p:cNvPr id="3" name="Text Placeholder 2">
            <a:extLst>
              <a:ext uri="{FF2B5EF4-FFF2-40B4-BE49-F238E27FC236}">
                <a16:creationId xmlns:a16="http://schemas.microsoft.com/office/drawing/2014/main" id="{FA2EED68-3632-6344-BA04-E4D6CDA08BA5}"/>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638C49AF-4783-0F4B-B972-99B456AF2279}"/>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086088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58C5-4365-354D-80B6-C58D80790FAC}"/>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Topic Modelling</a:t>
            </a:r>
            <a:br>
              <a:rPr lang="en-GB" dirty="0"/>
            </a:br>
            <a:endParaRPr lang="en-GB" dirty="0"/>
          </a:p>
        </p:txBody>
      </p:sp>
      <p:sp>
        <p:nvSpPr>
          <p:cNvPr id="3" name="Content Placeholder 2">
            <a:extLst>
              <a:ext uri="{FF2B5EF4-FFF2-40B4-BE49-F238E27FC236}">
                <a16:creationId xmlns:a16="http://schemas.microsoft.com/office/drawing/2014/main" id="{2B909DAB-6C1C-8344-9E77-33161100ACB2}"/>
              </a:ext>
            </a:extLst>
          </p:cNvPr>
          <p:cNvSpPr>
            <a:spLocks noGrp="1"/>
          </p:cNvSpPr>
          <p:nvPr>
            <p:ph idx="1"/>
          </p:nvPr>
        </p:nvSpPr>
        <p:spPr/>
        <p:txBody>
          <a:bodyPr>
            <a:normAutofit/>
          </a:bodyPr>
          <a:lstStyle/>
          <a:p>
            <a:r>
              <a:rPr lang="en-GB" dirty="0"/>
              <a:t>Topic modelling, an unsupervised machine learning technique for abstracting topics from collections of documents. </a:t>
            </a:r>
          </a:p>
          <a:p>
            <a:endParaRPr lang="en-GB" dirty="0"/>
          </a:p>
          <a:p>
            <a:r>
              <a:rPr lang="en-GB" dirty="0">
                <a:solidFill>
                  <a:srgbClr val="C00000"/>
                </a:solidFill>
              </a:rPr>
              <a:t>Topics </a:t>
            </a:r>
            <a:r>
              <a:rPr lang="en-GB" dirty="0"/>
              <a:t>can also be referred to : </a:t>
            </a:r>
            <a:r>
              <a:rPr lang="en-GB" b="1" dirty="0">
                <a:solidFill>
                  <a:srgbClr val="C00000"/>
                </a:solidFill>
              </a:rPr>
              <a:t>concepts, themes, genre ..</a:t>
            </a:r>
            <a:endParaRPr lang="en-GB" dirty="0"/>
          </a:p>
          <a:p>
            <a:endParaRPr lang="en-GB" dirty="0"/>
          </a:p>
          <a:p>
            <a:r>
              <a:rPr lang="en-GB" dirty="0"/>
              <a:t>Clustering </a:t>
            </a:r>
            <a:r>
              <a:rPr lang="en-GB" dirty="0" err="1"/>
              <a:t>vrs</a:t>
            </a:r>
            <a:r>
              <a:rPr lang="en-GB" dirty="0"/>
              <a:t> Topic Modelling:</a:t>
            </a:r>
          </a:p>
          <a:p>
            <a:pPr lvl="1"/>
            <a:r>
              <a:rPr lang="en-GB" dirty="0"/>
              <a:t>Clustering seeks to establish groups of documents within a corpus</a:t>
            </a:r>
          </a:p>
          <a:p>
            <a:pPr lvl="1"/>
            <a:endParaRPr lang="en-GB" dirty="0"/>
          </a:p>
          <a:p>
            <a:pPr lvl="1"/>
            <a:r>
              <a:rPr lang="en-GB" dirty="0"/>
              <a:t>Topic modelling aims to abstract core themes from a set of  documents</a:t>
            </a:r>
          </a:p>
        </p:txBody>
      </p:sp>
      <p:sp>
        <p:nvSpPr>
          <p:cNvPr id="4" name="Footer Placeholder 3">
            <a:extLst>
              <a:ext uri="{FF2B5EF4-FFF2-40B4-BE49-F238E27FC236}">
                <a16:creationId xmlns:a16="http://schemas.microsoft.com/office/drawing/2014/main" id="{3ACC3829-A912-AE43-81CF-8D6EE9034901}"/>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49896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B7D5-4D99-D346-A8FB-3CAA28AEB76C}"/>
              </a:ext>
            </a:extLst>
          </p:cNvPr>
          <p:cNvSpPr>
            <a:spLocks noGrp="1"/>
          </p:cNvSpPr>
          <p:nvPr>
            <p:ph type="title"/>
          </p:nvPr>
        </p:nvSpPr>
        <p:spPr/>
        <p:txBody>
          <a:bodyPr/>
          <a:lstStyle/>
          <a:p>
            <a:r>
              <a:rPr lang="en-US" sz="4000" dirty="0">
                <a:solidFill>
                  <a:schemeClr val="accent2">
                    <a:lumMod val="75000"/>
                  </a:schemeClr>
                </a:solidFill>
                <a:effectLst>
                  <a:outerShdw blurRad="38100" dist="38100" dir="2700000" algn="tl">
                    <a:srgbClr val="000000">
                      <a:alpha val="43137"/>
                    </a:srgbClr>
                  </a:outerShdw>
                </a:effectLst>
              </a:rPr>
              <a:t>Topic modelling Example  </a:t>
            </a:r>
          </a:p>
        </p:txBody>
      </p:sp>
      <p:sp>
        <p:nvSpPr>
          <p:cNvPr id="3" name="Content Placeholder 2">
            <a:extLst>
              <a:ext uri="{FF2B5EF4-FFF2-40B4-BE49-F238E27FC236}">
                <a16:creationId xmlns:a16="http://schemas.microsoft.com/office/drawing/2014/main" id="{0AB421FC-66D7-3F40-A3EB-8F89106692D9}"/>
              </a:ext>
            </a:extLst>
          </p:cNvPr>
          <p:cNvSpPr>
            <a:spLocks noGrp="1"/>
          </p:cNvSpPr>
          <p:nvPr>
            <p:ph idx="1"/>
          </p:nvPr>
        </p:nvSpPr>
        <p:spPr/>
        <p:txBody>
          <a:bodyPr/>
          <a:lstStyle/>
          <a:p>
            <a:pPr>
              <a:buFont typeface="Wingdings" pitchFamily="2" charset="2"/>
              <a:buChar char="§"/>
            </a:pPr>
            <a:endParaRPr lang="en-US" sz="2400" dirty="0"/>
          </a:p>
          <a:p>
            <a:pPr>
              <a:buFont typeface="Wingdings" pitchFamily="2" charset="2"/>
              <a:buChar char="§"/>
            </a:pPr>
            <a:endParaRPr lang="en-US" sz="2400" dirty="0"/>
          </a:p>
          <a:p>
            <a:endParaRPr lang="en-US" dirty="0"/>
          </a:p>
        </p:txBody>
      </p:sp>
      <p:sp>
        <p:nvSpPr>
          <p:cNvPr id="5" name="Footer Placeholder 4">
            <a:extLst>
              <a:ext uri="{FF2B5EF4-FFF2-40B4-BE49-F238E27FC236}">
                <a16:creationId xmlns:a16="http://schemas.microsoft.com/office/drawing/2014/main" id="{026CAC56-5356-F242-8737-A9C067BDF245}"/>
              </a:ext>
            </a:extLst>
          </p:cNvPr>
          <p:cNvSpPr>
            <a:spLocks noGrp="1"/>
          </p:cNvSpPr>
          <p:nvPr>
            <p:ph type="ftr" sz="quarter" idx="11"/>
          </p:nvPr>
        </p:nvSpPr>
        <p:spPr/>
        <p:txBody>
          <a:bodyPr/>
          <a:lstStyle/>
          <a:p>
            <a:r>
              <a:rPr lang="en-CA"/>
              <a:t>F2021 AA  Applied Text Analytics</a:t>
            </a:r>
            <a:endParaRPr lang="en-US"/>
          </a:p>
        </p:txBody>
      </p:sp>
      <p:pic>
        <p:nvPicPr>
          <p:cNvPr id="4" name="Picture 3">
            <a:extLst>
              <a:ext uri="{FF2B5EF4-FFF2-40B4-BE49-F238E27FC236}">
                <a16:creationId xmlns:a16="http://schemas.microsoft.com/office/drawing/2014/main" id="{3E35DBA2-AD14-2740-8AD6-2CF90CC8BA62}"/>
              </a:ext>
            </a:extLst>
          </p:cNvPr>
          <p:cNvPicPr>
            <a:picLocks noChangeAspect="1"/>
          </p:cNvPicPr>
          <p:nvPr/>
        </p:nvPicPr>
        <p:blipFill>
          <a:blip r:embed="rId3"/>
          <a:stretch>
            <a:fillRect/>
          </a:stretch>
        </p:blipFill>
        <p:spPr>
          <a:xfrm>
            <a:off x="1447800" y="1646238"/>
            <a:ext cx="8483600" cy="4351338"/>
          </a:xfrm>
          <a:prstGeom prst="rect">
            <a:avLst/>
          </a:prstGeom>
        </p:spPr>
      </p:pic>
      <p:sp>
        <p:nvSpPr>
          <p:cNvPr id="6" name="TextBox 5">
            <a:extLst>
              <a:ext uri="{FF2B5EF4-FFF2-40B4-BE49-F238E27FC236}">
                <a16:creationId xmlns:a16="http://schemas.microsoft.com/office/drawing/2014/main" id="{D5A4FD7D-F17B-B948-A6A4-9ACCD17F5435}"/>
              </a:ext>
            </a:extLst>
          </p:cNvPr>
          <p:cNvSpPr txBox="1"/>
          <p:nvPr/>
        </p:nvSpPr>
        <p:spPr>
          <a:xfrm>
            <a:off x="1235676" y="5807676"/>
            <a:ext cx="2254400" cy="369332"/>
          </a:xfrm>
          <a:prstGeom prst="rect">
            <a:avLst/>
          </a:prstGeom>
          <a:noFill/>
        </p:spPr>
        <p:txBody>
          <a:bodyPr wrap="none" rtlCol="0">
            <a:spAutoFit/>
          </a:bodyPr>
          <a:lstStyle/>
          <a:p>
            <a:r>
              <a:rPr lang="en-GB" dirty="0"/>
              <a:t>Applied Text Analysis, </a:t>
            </a:r>
          </a:p>
        </p:txBody>
      </p:sp>
    </p:spTree>
    <p:extLst>
      <p:ext uri="{BB962C8B-B14F-4D97-AF65-F5344CB8AC3E}">
        <p14:creationId xmlns:p14="http://schemas.microsoft.com/office/powerpoint/2010/main" val="799964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58C5-4365-354D-80B6-C58D80790FAC}"/>
              </a:ext>
            </a:extLst>
          </p:cNvPr>
          <p:cNvSpPr>
            <a:spLocks noGrp="1"/>
          </p:cNvSpPr>
          <p:nvPr>
            <p:ph type="title"/>
          </p:nvPr>
        </p:nvSpPr>
        <p:spPr>
          <a:xfrm>
            <a:off x="264763" y="365125"/>
            <a:ext cx="10515600" cy="1325563"/>
          </a:xfrm>
        </p:spPr>
        <p:txBody>
          <a:bodyPr/>
          <a:lstStyle/>
          <a:p>
            <a:r>
              <a:rPr lang="en-GB" sz="4000" dirty="0">
                <a:solidFill>
                  <a:schemeClr val="accent2">
                    <a:lumMod val="75000"/>
                  </a:schemeClr>
                </a:solidFill>
                <a:effectLst>
                  <a:outerShdw blurRad="38100" dist="38100" dir="2700000" algn="tl">
                    <a:srgbClr val="000000">
                      <a:alpha val="43137"/>
                    </a:srgbClr>
                  </a:outerShdw>
                </a:effectLst>
              </a:rPr>
              <a:t>Topic Modelling ( How does it work)</a:t>
            </a:r>
            <a:br>
              <a:rPr lang="en-GB" dirty="0"/>
            </a:br>
            <a:endParaRPr lang="en-GB" dirty="0"/>
          </a:p>
        </p:txBody>
      </p:sp>
      <p:sp>
        <p:nvSpPr>
          <p:cNvPr id="3" name="Content Placeholder 2">
            <a:extLst>
              <a:ext uri="{FF2B5EF4-FFF2-40B4-BE49-F238E27FC236}">
                <a16:creationId xmlns:a16="http://schemas.microsoft.com/office/drawing/2014/main" id="{2B909DAB-6C1C-8344-9E77-33161100ACB2}"/>
              </a:ext>
            </a:extLst>
          </p:cNvPr>
          <p:cNvSpPr>
            <a:spLocks noGrp="1"/>
          </p:cNvSpPr>
          <p:nvPr>
            <p:ph idx="1"/>
          </p:nvPr>
        </p:nvSpPr>
        <p:spPr>
          <a:xfrm>
            <a:off x="565688" y="1334227"/>
            <a:ext cx="10515600" cy="4486275"/>
          </a:xfrm>
        </p:spPr>
        <p:txBody>
          <a:bodyPr>
            <a:normAutofit/>
          </a:bodyPr>
          <a:lstStyle/>
          <a:p>
            <a:r>
              <a:rPr lang="en-GB" u="sng" dirty="0"/>
              <a:t>Input: </a:t>
            </a:r>
            <a:r>
              <a:rPr lang="en-GB" dirty="0"/>
              <a:t>document-term matrix </a:t>
            </a:r>
          </a:p>
          <a:p>
            <a:r>
              <a:rPr lang="en-GB" u="sng" dirty="0"/>
              <a:t>Assumption : </a:t>
            </a:r>
          </a:p>
          <a:p>
            <a:pPr lvl="1"/>
            <a:r>
              <a:rPr lang="en-GB" dirty="0"/>
              <a:t>Each topic is a distribution of words </a:t>
            </a:r>
          </a:p>
          <a:p>
            <a:pPr lvl="1"/>
            <a:r>
              <a:rPr lang="en-GB" dirty="0"/>
              <a:t>Each document is a distribution of topics</a:t>
            </a:r>
          </a:p>
          <a:p>
            <a:r>
              <a:rPr lang="en-GB" u="sng" dirty="0"/>
              <a:t>Output:  </a:t>
            </a:r>
            <a:r>
              <a:rPr lang="en-GB" dirty="0"/>
              <a:t>fi</a:t>
            </a:r>
            <a:r>
              <a:rPr lang="en-GB" b="1" dirty="0"/>
              <a:t>nd the themes</a:t>
            </a:r>
          </a:p>
          <a:p>
            <a:pPr lvl="1"/>
            <a:r>
              <a:rPr lang="en-GB" dirty="0"/>
              <a:t>Also  </a:t>
            </a:r>
            <a:r>
              <a:rPr lang="en-GB" b="1" dirty="0"/>
              <a:t>find</a:t>
            </a:r>
            <a:r>
              <a:rPr lang="en-GB" dirty="0"/>
              <a:t> words within themes  &amp; find themes within documents</a:t>
            </a:r>
          </a:p>
          <a:p>
            <a:endParaRPr lang="en-GB" dirty="0"/>
          </a:p>
          <a:p>
            <a:r>
              <a:rPr lang="en-GB" dirty="0"/>
              <a:t>Example: </a:t>
            </a:r>
          </a:p>
          <a:p>
            <a:pPr lvl="1"/>
            <a:r>
              <a:rPr lang="en-GB" dirty="0"/>
              <a:t>words :kale, banana , -</a:t>
            </a:r>
            <a:r>
              <a:rPr lang="en-GB" dirty="0">
                <a:sym typeface="Wingdings" pitchFamily="2" charset="2"/>
              </a:rPr>
              <a:t> theme : fruits</a:t>
            </a:r>
          </a:p>
          <a:p>
            <a:pPr lvl="1"/>
            <a:r>
              <a:rPr lang="en-GB" dirty="0">
                <a:sym typeface="Wingdings" pitchFamily="2" charset="2"/>
              </a:rPr>
              <a:t>Words: Puppy, cute, frog - theme:  animal</a:t>
            </a:r>
            <a:endParaRPr lang="en-GB" dirty="0"/>
          </a:p>
        </p:txBody>
      </p:sp>
      <p:sp>
        <p:nvSpPr>
          <p:cNvPr id="4" name="Footer Placeholder 3">
            <a:extLst>
              <a:ext uri="{FF2B5EF4-FFF2-40B4-BE49-F238E27FC236}">
                <a16:creationId xmlns:a16="http://schemas.microsoft.com/office/drawing/2014/main" id="{3ACC3829-A912-AE43-81CF-8D6EE9034901}"/>
              </a:ext>
            </a:extLst>
          </p:cNvPr>
          <p:cNvSpPr>
            <a:spLocks noGrp="1"/>
          </p:cNvSpPr>
          <p:nvPr>
            <p:ph type="ftr" sz="quarter" idx="11"/>
          </p:nvPr>
        </p:nvSpPr>
        <p:spPr/>
        <p:txBody>
          <a:bodyPr/>
          <a:lstStyle/>
          <a:p>
            <a:r>
              <a:rPr lang="en-CA"/>
              <a:t>F2021 AA  Applied Text Analytics</a:t>
            </a:r>
            <a:endParaRPr lang="en-US"/>
          </a:p>
        </p:txBody>
      </p:sp>
      <p:pic>
        <p:nvPicPr>
          <p:cNvPr id="5" name="Picture 4">
            <a:extLst>
              <a:ext uri="{FF2B5EF4-FFF2-40B4-BE49-F238E27FC236}">
                <a16:creationId xmlns:a16="http://schemas.microsoft.com/office/drawing/2014/main" id="{982DB1F7-9631-DC4A-95BB-1EB100CE45C9}"/>
              </a:ext>
            </a:extLst>
          </p:cNvPr>
          <p:cNvPicPr>
            <a:picLocks noChangeAspect="1"/>
          </p:cNvPicPr>
          <p:nvPr/>
        </p:nvPicPr>
        <p:blipFill rotWithShape="1">
          <a:blip r:embed="rId3"/>
          <a:srcRect l="30539" r="2157" b="4980"/>
          <a:stretch/>
        </p:blipFill>
        <p:spPr>
          <a:xfrm>
            <a:off x="7592877" y="4065320"/>
            <a:ext cx="4318861" cy="2724284"/>
          </a:xfrm>
          <a:prstGeom prst="rect">
            <a:avLst/>
          </a:prstGeom>
        </p:spPr>
      </p:pic>
    </p:spTree>
    <p:extLst>
      <p:ext uri="{BB962C8B-B14F-4D97-AF65-F5344CB8AC3E}">
        <p14:creationId xmlns:p14="http://schemas.microsoft.com/office/powerpoint/2010/main" val="22509232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726831" y="290635"/>
            <a:ext cx="9956800" cy="990600"/>
          </a:xfrm>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Topic Modelling Techniques</a:t>
            </a:r>
          </a:p>
        </p:txBody>
      </p:sp>
      <p:sp>
        <p:nvSpPr>
          <p:cNvPr id="73731" name="Rectangle 3"/>
          <p:cNvSpPr>
            <a:spLocks noGrp="1" noChangeArrowheads="1"/>
          </p:cNvSpPr>
          <p:nvPr>
            <p:ph sz="quarter" idx="1"/>
          </p:nvPr>
        </p:nvSpPr>
        <p:spPr>
          <a:xfrm>
            <a:off x="203200" y="1524000"/>
            <a:ext cx="11684000" cy="5029200"/>
          </a:xfrm>
        </p:spPr>
        <p:txBody>
          <a:bodyPr>
            <a:normAutofit/>
          </a:bodyPr>
          <a:lstStyle/>
          <a:p>
            <a:pPr marL="761981" lvl="1"/>
            <a:r>
              <a:rPr lang="en-US" sz="2800" dirty="0"/>
              <a:t>You want to learn about the topic mix in each document and the word mix in each topic. </a:t>
            </a:r>
          </a:p>
          <a:p>
            <a:pPr marL="761981" lvl="1"/>
            <a:endParaRPr lang="en-US" sz="2800" dirty="0"/>
          </a:p>
          <a:p>
            <a:pPr marL="761981" lvl="1"/>
            <a:r>
              <a:rPr lang="en-CA" sz="2800" dirty="0"/>
              <a:t>Often see the use of the word </a:t>
            </a:r>
            <a:r>
              <a:rPr lang="en-CA" sz="2800" b="1" dirty="0">
                <a:solidFill>
                  <a:srgbClr val="C00000"/>
                </a:solidFill>
              </a:rPr>
              <a:t>“latent” </a:t>
            </a:r>
            <a:r>
              <a:rPr lang="en-CA" sz="2800" dirty="0"/>
              <a:t>to describe many of these techniques, which refers to the fact that these concepts are hidden in the aggregate statistics of the data.</a:t>
            </a:r>
          </a:p>
          <a:p>
            <a:pPr marL="761981" lvl="1"/>
            <a:endParaRPr lang="en-CA" sz="2800" dirty="0"/>
          </a:p>
          <a:p>
            <a:pPr marL="761981" lvl="1"/>
            <a:r>
              <a:rPr lang="en-US" sz="2800" dirty="0"/>
              <a:t>Topics are not  labeled (i.e. not given in advance). Each topic is represented in terms of the words it has the highest probability of generating.</a:t>
            </a:r>
          </a:p>
          <a:p>
            <a:pPr marL="761981" lvl="1"/>
            <a:endParaRPr lang="en-US" sz="2800" dirty="0"/>
          </a:p>
          <a:p>
            <a:pPr marL="304792" indent="-304792"/>
            <a:endParaRPr lang="en-US" dirty="0">
              <a:latin typeface="Calibri" charset="0"/>
            </a:endParaRPr>
          </a:p>
        </p:txBody>
      </p:sp>
      <p:sp>
        <p:nvSpPr>
          <p:cNvPr id="2" name="Footer Placeholder 1">
            <a:extLst>
              <a:ext uri="{FF2B5EF4-FFF2-40B4-BE49-F238E27FC236}">
                <a16:creationId xmlns:a16="http://schemas.microsoft.com/office/drawing/2014/main" id="{A1A0A235-06DE-4646-9428-ACDDAC8920D5}"/>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12196558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F623F-3092-8D49-B8F1-17AB60388BA1}"/>
              </a:ext>
            </a:extLst>
          </p:cNvPr>
          <p:cNvSpPr>
            <a:spLocks noGrp="1"/>
          </p:cNvSpPr>
          <p:nvPr>
            <p:ph type="title"/>
          </p:nvPr>
        </p:nvSpPr>
        <p:spPr/>
        <p:txBody>
          <a:bodyPr/>
          <a:lstStyle/>
          <a:p>
            <a:r>
              <a:rPr lang="en-GB" dirty="0"/>
              <a:t>Topic Modelling Example</a:t>
            </a:r>
          </a:p>
        </p:txBody>
      </p:sp>
      <p:pic>
        <p:nvPicPr>
          <p:cNvPr id="5" name="Content Placeholder 4">
            <a:extLst>
              <a:ext uri="{FF2B5EF4-FFF2-40B4-BE49-F238E27FC236}">
                <a16:creationId xmlns:a16="http://schemas.microsoft.com/office/drawing/2014/main" id="{3C14A805-E5AF-7748-9529-3C4736B59EAF}"/>
              </a:ext>
            </a:extLst>
          </p:cNvPr>
          <p:cNvPicPr>
            <a:picLocks noGrp="1" noChangeAspect="1"/>
          </p:cNvPicPr>
          <p:nvPr>
            <p:ph idx="1"/>
          </p:nvPr>
        </p:nvPicPr>
        <p:blipFill>
          <a:blip r:embed="rId2"/>
          <a:stretch>
            <a:fillRect/>
          </a:stretch>
        </p:blipFill>
        <p:spPr>
          <a:xfrm>
            <a:off x="838200" y="2183079"/>
            <a:ext cx="10515600" cy="3636429"/>
          </a:xfrm>
        </p:spPr>
      </p:pic>
      <p:sp>
        <p:nvSpPr>
          <p:cNvPr id="4" name="Footer Placeholder 3">
            <a:extLst>
              <a:ext uri="{FF2B5EF4-FFF2-40B4-BE49-F238E27FC236}">
                <a16:creationId xmlns:a16="http://schemas.microsoft.com/office/drawing/2014/main" id="{1C573573-7592-414C-B559-4D102354A6DD}"/>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40036423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789E4-CCF1-9E4B-970D-E339D099D8D7}"/>
              </a:ext>
            </a:extLst>
          </p:cNvPr>
          <p:cNvSpPr>
            <a:spLocks noGrp="1"/>
          </p:cNvSpPr>
          <p:nvPr>
            <p:ph type="title"/>
          </p:nvPr>
        </p:nvSpPr>
        <p:spPr/>
        <p:txBody>
          <a:bodyPr/>
          <a:lstStyle/>
          <a:p>
            <a:r>
              <a:rPr lang="en-US" dirty="0">
                <a:solidFill>
                  <a:schemeClr val="accent2">
                    <a:lumMod val="75000"/>
                  </a:schemeClr>
                </a:solidFill>
                <a:effectLst>
                  <a:outerShdw blurRad="38100" dist="38100" dir="2700000" algn="tl">
                    <a:srgbClr val="000000">
                      <a:alpha val="43137"/>
                    </a:srgbClr>
                  </a:outerShdw>
                </a:effectLst>
              </a:rPr>
              <a:t>Topic Modelling Techniques</a:t>
            </a:r>
            <a:endParaRPr lang="en-GB" dirty="0"/>
          </a:p>
        </p:txBody>
      </p:sp>
      <p:sp>
        <p:nvSpPr>
          <p:cNvPr id="3" name="Content Placeholder 2">
            <a:extLst>
              <a:ext uri="{FF2B5EF4-FFF2-40B4-BE49-F238E27FC236}">
                <a16:creationId xmlns:a16="http://schemas.microsoft.com/office/drawing/2014/main" id="{22AD2760-3D24-C543-A71A-7762186B3985}"/>
              </a:ext>
            </a:extLst>
          </p:cNvPr>
          <p:cNvSpPr>
            <a:spLocks noGrp="1"/>
          </p:cNvSpPr>
          <p:nvPr>
            <p:ph idx="1"/>
          </p:nvPr>
        </p:nvSpPr>
        <p:spPr/>
        <p:txBody>
          <a:bodyPr/>
          <a:lstStyle/>
          <a:p>
            <a:r>
              <a:rPr lang="en-US" dirty="0">
                <a:solidFill>
                  <a:schemeClr val="accent2">
                    <a:lumMod val="75000"/>
                  </a:schemeClr>
                </a:solidFill>
                <a:effectLst>
                  <a:outerShdw blurRad="38100" dist="38100" dir="2700000" algn="tl">
                    <a:srgbClr val="000000">
                      <a:alpha val="43137"/>
                    </a:srgbClr>
                  </a:outerShdw>
                </a:effectLst>
              </a:rPr>
              <a:t>Latent Dirichlet Allocation (LDA) </a:t>
            </a:r>
          </a:p>
          <a:p>
            <a:pPr lvl="1"/>
            <a:r>
              <a:rPr lang="en-US" dirty="0">
                <a:solidFill>
                  <a:schemeClr val="accent2">
                    <a:lumMod val="75000"/>
                  </a:schemeClr>
                </a:solidFill>
                <a:effectLst>
                  <a:outerShdw blurRad="38100" dist="38100" dir="2700000" algn="tl">
                    <a:srgbClr val="000000">
                      <a:alpha val="43137"/>
                    </a:srgbClr>
                  </a:outerShdw>
                </a:effectLst>
              </a:rPr>
              <a:t>Find distribution of words in a topic  P ( words\topics)</a:t>
            </a:r>
          </a:p>
          <a:p>
            <a:pPr lvl="1"/>
            <a:r>
              <a:rPr lang="en-US" dirty="0">
                <a:solidFill>
                  <a:schemeClr val="accent2">
                    <a:lumMod val="75000"/>
                  </a:schemeClr>
                </a:solidFill>
                <a:effectLst>
                  <a:outerShdw blurRad="38100" dist="38100" dir="2700000" algn="tl">
                    <a:srgbClr val="000000">
                      <a:alpha val="43137"/>
                    </a:srgbClr>
                  </a:outerShdw>
                </a:effectLst>
              </a:rPr>
              <a:t>Find distribution of topics in a document P( topics\documents)</a:t>
            </a:r>
          </a:p>
          <a:p>
            <a:pPr lvl="1"/>
            <a:r>
              <a:rPr lang="en-US" dirty="0">
                <a:solidFill>
                  <a:schemeClr val="accent2">
                    <a:lumMod val="75000"/>
                  </a:schemeClr>
                </a:solidFill>
                <a:effectLst>
                  <a:outerShdw blurRad="38100" dist="38100" dir="2700000" algn="tl">
                    <a:srgbClr val="000000">
                      <a:alpha val="43137"/>
                    </a:srgbClr>
                  </a:outerShdw>
                </a:effectLst>
              </a:rPr>
              <a:t>Use statistical inference to score new documents</a:t>
            </a:r>
          </a:p>
          <a:p>
            <a:endParaRPr lang="en-US" dirty="0">
              <a:solidFill>
                <a:schemeClr val="accent2">
                  <a:lumMod val="75000"/>
                </a:schemeClr>
              </a:solidFill>
              <a:effectLst>
                <a:outerShdw blurRad="38100" dist="38100" dir="2700000" algn="tl">
                  <a:srgbClr val="000000">
                    <a:alpha val="43137"/>
                  </a:srgbClr>
                </a:outerShdw>
              </a:effectLst>
            </a:endParaRPr>
          </a:p>
          <a:p>
            <a:r>
              <a:rPr lang="en-US" dirty="0">
                <a:solidFill>
                  <a:schemeClr val="accent2">
                    <a:lumMod val="75000"/>
                  </a:schemeClr>
                </a:solidFill>
                <a:effectLst>
                  <a:outerShdw blurRad="38100" dist="38100" dir="2700000" algn="tl">
                    <a:srgbClr val="000000">
                      <a:alpha val="43137"/>
                    </a:srgbClr>
                  </a:outerShdw>
                </a:effectLst>
              </a:rPr>
              <a:t>Methods linked to dimensionality reduction &amp; matrix factorization </a:t>
            </a:r>
          </a:p>
          <a:p>
            <a:pPr lvl="1"/>
            <a:r>
              <a:rPr lang="en-US" dirty="0">
                <a:solidFill>
                  <a:schemeClr val="accent2">
                    <a:lumMod val="75000"/>
                  </a:schemeClr>
                </a:solidFill>
                <a:effectLst>
                  <a:outerShdw blurRad="38100" dist="38100" dir="2700000" algn="tl">
                    <a:srgbClr val="000000">
                      <a:alpha val="43137"/>
                    </a:srgbClr>
                  </a:outerShdw>
                </a:effectLst>
              </a:rPr>
              <a:t>Latent Semantic Analysis / Singular value Decomposition </a:t>
            </a:r>
          </a:p>
          <a:p>
            <a:pPr lvl="1"/>
            <a:r>
              <a:rPr lang="en-US" dirty="0">
                <a:solidFill>
                  <a:schemeClr val="accent2">
                    <a:lumMod val="75000"/>
                  </a:schemeClr>
                </a:solidFill>
                <a:effectLst>
                  <a:outerShdw blurRad="38100" dist="38100" dir="2700000" algn="tl">
                    <a:srgbClr val="000000">
                      <a:alpha val="43137"/>
                    </a:srgbClr>
                  </a:outerShdw>
                </a:effectLst>
              </a:rPr>
              <a:t>Non-Negative Matrix Factorization </a:t>
            </a:r>
            <a:endParaRPr lang="en-GB" dirty="0"/>
          </a:p>
        </p:txBody>
      </p:sp>
      <p:sp>
        <p:nvSpPr>
          <p:cNvPr id="4" name="Footer Placeholder 3">
            <a:extLst>
              <a:ext uri="{FF2B5EF4-FFF2-40B4-BE49-F238E27FC236}">
                <a16:creationId xmlns:a16="http://schemas.microsoft.com/office/drawing/2014/main" id="{978BCAF8-B955-E343-80A5-0F3001C3863E}"/>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3238954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B627-1B82-0247-BE20-4AC021B01D69}"/>
              </a:ext>
            </a:extLst>
          </p:cNvPr>
          <p:cNvSpPr>
            <a:spLocks noGrp="1"/>
          </p:cNvSpPr>
          <p:nvPr>
            <p:ph type="title"/>
          </p:nvPr>
        </p:nvSpPr>
        <p:spPr/>
        <p:txBody>
          <a:bodyPr/>
          <a:lstStyle/>
          <a:p>
            <a:r>
              <a:rPr lang="en-US" dirty="0">
                <a:solidFill>
                  <a:schemeClr val="accent2">
                    <a:lumMod val="75000"/>
                  </a:schemeClr>
                </a:solidFill>
                <a:effectLst>
                  <a:outerShdw blurRad="38100" dist="38100" dir="2700000" algn="tl">
                    <a:srgbClr val="000000">
                      <a:alpha val="43137"/>
                    </a:srgbClr>
                  </a:outerShdw>
                </a:effectLst>
              </a:rPr>
              <a:t>Latent Dirichlet Allocation (LDA)</a:t>
            </a:r>
            <a:endParaRPr lang="en-GB" dirty="0"/>
          </a:p>
        </p:txBody>
      </p:sp>
      <p:sp>
        <p:nvSpPr>
          <p:cNvPr id="3" name="Text Placeholder 2">
            <a:extLst>
              <a:ext uri="{FF2B5EF4-FFF2-40B4-BE49-F238E27FC236}">
                <a16:creationId xmlns:a16="http://schemas.microsoft.com/office/drawing/2014/main" id="{338BEDC9-83A8-D142-838B-EA2EEB87D1DF}"/>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80D6E295-C469-3849-8FEF-19089E9D3D7F}"/>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1204690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8C3C-A2DB-0640-97B1-E1D72BA3C6E6}"/>
              </a:ext>
            </a:extLst>
          </p:cNvPr>
          <p:cNvSpPr>
            <a:spLocks noGrp="1"/>
          </p:cNvSpPr>
          <p:nvPr>
            <p:ph type="title"/>
          </p:nvPr>
        </p:nvSpPr>
        <p:spPr/>
        <p:txBody>
          <a:bodyPr/>
          <a:lstStyle/>
          <a:p>
            <a:r>
              <a:rPr lang="en-US" dirty="0">
                <a:solidFill>
                  <a:schemeClr val="accent2">
                    <a:lumMod val="75000"/>
                  </a:schemeClr>
                </a:solidFill>
                <a:effectLst>
                  <a:outerShdw blurRad="38100" dist="38100" dir="2700000" algn="tl">
                    <a:srgbClr val="000000">
                      <a:alpha val="43137"/>
                    </a:srgbClr>
                  </a:outerShdw>
                </a:effectLst>
              </a:rPr>
              <a:t>Latent Dirichlet Allocation (LDA)</a:t>
            </a:r>
            <a:endParaRPr lang="en-GB" dirty="0"/>
          </a:p>
        </p:txBody>
      </p:sp>
      <p:sp>
        <p:nvSpPr>
          <p:cNvPr id="3" name="Content Placeholder 2">
            <a:extLst>
              <a:ext uri="{FF2B5EF4-FFF2-40B4-BE49-F238E27FC236}">
                <a16:creationId xmlns:a16="http://schemas.microsoft.com/office/drawing/2014/main" id="{770B55B9-8758-5F42-946D-A8D61E39608A}"/>
              </a:ext>
            </a:extLst>
          </p:cNvPr>
          <p:cNvSpPr>
            <a:spLocks noGrp="1"/>
          </p:cNvSpPr>
          <p:nvPr>
            <p:ph idx="1"/>
          </p:nvPr>
        </p:nvSpPr>
        <p:spPr/>
        <p:txBody>
          <a:bodyPr>
            <a:normAutofit fontScale="92500" lnSpcReduction="10000"/>
          </a:bodyPr>
          <a:lstStyle/>
          <a:p>
            <a:r>
              <a:rPr lang="en-GB" dirty="0"/>
              <a:t>First introduced by David </a:t>
            </a:r>
            <a:r>
              <a:rPr lang="en-GB" dirty="0" err="1"/>
              <a:t>Blei</a:t>
            </a:r>
            <a:r>
              <a:rPr lang="en-GB" dirty="0"/>
              <a:t>, Andrew Ng, and Michael Jordan in 2003</a:t>
            </a:r>
            <a:endParaRPr lang="en-GB" i="1" dirty="0"/>
          </a:p>
          <a:p>
            <a:pPr marL="0" indent="0">
              <a:buNone/>
            </a:pPr>
            <a:r>
              <a:rPr lang="en-CA" dirty="0">
                <a:solidFill>
                  <a:schemeClr val="accent1">
                    <a:lumMod val="60000"/>
                    <a:lumOff val="40000"/>
                  </a:schemeClr>
                </a:solidFill>
              </a:rPr>
              <a:t>[D. M. </a:t>
            </a:r>
            <a:r>
              <a:rPr lang="en-CA" dirty="0" err="1">
                <a:solidFill>
                  <a:schemeClr val="accent1">
                    <a:lumMod val="60000"/>
                    <a:lumOff val="40000"/>
                  </a:schemeClr>
                </a:solidFill>
              </a:rPr>
              <a:t>Blei</a:t>
            </a:r>
            <a:r>
              <a:rPr lang="en-CA" dirty="0">
                <a:solidFill>
                  <a:schemeClr val="accent1">
                    <a:lumMod val="60000"/>
                    <a:lumOff val="40000"/>
                  </a:schemeClr>
                </a:solidFill>
              </a:rPr>
              <a:t>, A. Y. Ng, and M. I. Jordan, “Latent Dirichlet Allocation,” </a:t>
            </a:r>
            <a:r>
              <a:rPr lang="en-CA" i="1" dirty="0">
                <a:solidFill>
                  <a:schemeClr val="accent1">
                    <a:lumMod val="60000"/>
                    <a:lumOff val="40000"/>
                  </a:schemeClr>
                </a:solidFill>
              </a:rPr>
              <a:t>Journal of Machine Learning Research, </a:t>
            </a:r>
            <a:r>
              <a:rPr lang="en-CA" dirty="0">
                <a:solidFill>
                  <a:schemeClr val="accent1">
                    <a:lumMod val="60000"/>
                    <a:lumOff val="40000"/>
                  </a:schemeClr>
                </a:solidFill>
              </a:rPr>
              <a:t>vol. 3, pp. 993–1022, 2003]</a:t>
            </a:r>
          </a:p>
          <a:p>
            <a:endParaRPr lang="en-GB" dirty="0"/>
          </a:p>
          <a:p>
            <a:r>
              <a:rPr lang="en-GB" dirty="0"/>
              <a:t>It belongs to the generative probabilistic model family:</a:t>
            </a:r>
          </a:p>
          <a:p>
            <a:pPr lvl="1"/>
            <a:r>
              <a:rPr lang="en-GB" dirty="0"/>
              <a:t>Topics are represented as the probability that each of a given set of terms will occur. </a:t>
            </a:r>
          </a:p>
          <a:p>
            <a:pPr lvl="1"/>
            <a:r>
              <a:rPr lang="en-GB" dirty="0"/>
              <a:t>Documents can in turn be represented in terms of a mixture of these topics.</a:t>
            </a:r>
          </a:p>
          <a:p>
            <a:pPr lvl="1"/>
            <a:endParaRPr lang="en-GB" dirty="0"/>
          </a:p>
          <a:p>
            <a:r>
              <a:rPr lang="en-CA" b="1" dirty="0"/>
              <a:t>LDA assumes that each latent topic follows a </a:t>
            </a:r>
            <a:r>
              <a:rPr lang="en-CA" b="1" dirty="0">
                <a:solidFill>
                  <a:srgbClr val="C00000"/>
                </a:solidFill>
              </a:rPr>
              <a:t>Dirichlet distribution </a:t>
            </a:r>
            <a:r>
              <a:rPr lang="en-CA" b="1" dirty="0"/>
              <a:t>over the vocabulary, and each document is represented as a random mixture of latent topics. </a:t>
            </a:r>
            <a:endParaRPr lang="en-GB" dirty="0"/>
          </a:p>
        </p:txBody>
      </p:sp>
      <p:sp>
        <p:nvSpPr>
          <p:cNvPr id="4" name="Footer Placeholder 3">
            <a:extLst>
              <a:ext uri="{FF2B5EF4-FFF2-40B4-BE49-F238E27FC236}">
                <a16:creationId xmlns:a16="http://schemas.microsoft.com/office/drawing/2014/main" id="{4BD20B83-B453-2C45-9C74-5E14971FE85D}"/>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1551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6970-77EE-8A4F-BD77-C5B2D91F7514}"/>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2BD09FD5-6B9B-424B-AB41-41AC6AB7DF01}"/>
              </a:ext>
            </a:extLst>
          </p:cNvPr>
          <p:cNvPicPr>
            <a:picLocks noGrp="1" noChangeAspect="1"/>
          </p:cNvPicPr>
          <p:nvPr>
            <p:ph idx="1"/>
          </p:nvPr>
        </p:nvPicPr>
        <p:blipFill>
          <a:blip r:embed="rId3"/>
          <a:stretch>
            <a:fillRect/>
          </a:stretch>
        </p:blipFill>
        <p:spPr>
          <a:xfrm>
            <a:off x="1888020" y="1178142"/>
            <a:ext cx="8415959" cy="4351338"/>
          </a:xfrm>
          <a:prstGeom prst="rect">
            <a:avLst/>
          </a:prstGeom>
        </p:spPr>
      </p:pic>
      <p:sp>
        <p:nvSpPr>
          <p:cNvPr id="4" name="Footer Placeholder 3">
            <a:extLst>
              <a:ext uri="{FF2B5EF4-FFF2-40B4-BE49-F238E27FC236}">
                <a16:creationId xmlns:a16="http://schemas.microsoft.com/office/drawing/2014/main" id="{562E4761-E7D8-1847-8D61-8BC4248F7047}"/>
              </a:ext>
            </a:extLst>
          </p:cNvPr>
          <p:cNvSpPr>
            <a:spLocks noGrp="1"/>
          </p:cNvSpPr>
          <p:nvPr>
            <p:ph type="ftr" sz="quarter" idx="11"/>
          </p:nvPr>
        </p:nvSpPr>
        <p:spPr/>
        <p:txBody>
          <a:bodyPr/>
          <a:lstStyle/>
          <a:p>
            <a:r>
              <a:rPr lang="en-CA"/>
              <a:t>F2021 AA  Applied Text Analytics</a:t>
            </a:r>
            <a:endParaRPr lang="en-US"/>
          </a:p>
        </p:txBody>
      </p:sp>
      <p:sp>
        <p:nvSpPr>
          <p:cNvPr id="6" name="TextBox 5">
            <a:extLst>
              <a:ext uri="{FF2B5EF4-FFF2-40B4-BE49-F238E27FC236}">
                <a16:creationId xmlns:a16="http://schemas.microsoft.com/office/drawing/2014/main" id="{4D9F23E6-2F52-C645-84C6-1147C166451B}"/>
              </a:ext>
            </a:extLst>
          </p:cNvPr>
          <p:cNvSpPr txBox="1"/>
          <p:nvPr/>
        </p:nvSpPr>
        <p:spPr>
          <a:xfrm>
            <a:off x="1235676" y="5758249"/>
            <a:ext cx="7189853" cy="369332"/>
          </a:xfrm>
          <a:prstGeom prst="rect">
            <a:avLst/>
          </a:prstGeom>
          <a:noFill/>
        </p:spPr>
        <p:txBody>
          <a:bodyPr wrap="none" rtlCol="0">
            <a:spAutoFit/>
          </a:bodyPr>
          <a:lstStyle/>
          <a:p>
            <a:r>
              <a:rPr lang="en-GB" dirty="0"/>
              <a:t>Data Science and Big Data Analytics, EMC Education Services, Wiley, 2015  </a:t>
            </a:r>
          </a:p>
        </p:txBody>
      </p:sp>
      <p:sp>
        <p:nvSpPr>
          <p:cNvPr id="7" name="TextBox 6">
            <a:extLst>
              <a:ext uri="{FF2B5EF4-FFF2-40B4-BE49-F238E27FC236}">
                <a16:creationId xmlns:a16="http://schemas.microsoft.com/office/drawing/2014/main" id="{7C239C8C-7201-3E48-81AF-9A992CD985B8}"/>
              </a:ext>
            </a:extLst>
          </p:cNvPr>
          <p:cNvSpPr txBox="1"/>
          <p:nvPr/>
        </p:nvSpPr>
        <p:spPr>
          <a:xfrm>
            <a:off x="10058400" y="1690687"/>
            <a:ext cx="1295399" cy="1754326"/>
          </a:xfrm>
          <a:prstGeom prst="rect">
            <a:avLst/>
          </a:prstGeom>
          <a:noFill/>
        </p:spPr>
        <p:txBody>
          <a:bodyPr wrap="square" rtlCol="0">
            <a:spAutoFit/>
          </a:bodyPr>
          <a:lstStyle/>
          <a:p>
            <a:r>
              <a:rPr lang="en-CA" b="1" dirty="0"/>
              <a:t>topics are related to problem, policy, neural, and report. </a:t>
            </a:r>
            <a:endParaRPr lang="en-GB" dirty="0"/>
          </a:p>
        </p:txBody>
      </p:sp>
    </p:spTree>
    <p:extLst>
      <p:ext uri="{BB962C8B-B14F-4D97-AF65-F5344CB8AC3E}">
        <p14:creationId xmlns:p14="http://schemas.microsoft.com/office/powerpoint/2010/main" val="411923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B7D5-4D99-D346-A8FB-3CAA28AEB76C}"/>
              </a:ext>
            </a:extLst>
          </p:cNvPr>
          <p:cNvSpPr>
            <a:spLocks noGrp="1"/>
          </p:cNvSpPr>
          <p:nvPr>
            <p:ph type="title"/>
          </p:nvPr>
        </p:nvSpPr>
        <p:spPr/>
        <p:txBody>
          <a:bodyPr/>
          <a:lstStyle/>
          <a:p>
            <a:r>
              <a:rPr lang="en-US" sz="4000" dirty="0">
                <a:solidFill>
                  <a:schemeClr val="accent2">
                    <a:lumMod val="75000"/>
                  </a:schemeClr>
                </a:solidFill>
                <a:effectLst>
                  <a:outerShdw blurRad="38100" dist="38100" dir="2700000" algn="tl">
                    <a:srgbClr val="000000">
                      <a:alpha val="43137"/>
                    </a:srgbClr>
                  </a:outerShdw>
                </a:effectLst>
              </a:rPr>
              <a:t>Todays of the lecture  </a:t>
            </a:r>
          </a:p>
        </p:txBody>
      </p:sp>
      <p:sp>
        <p:nvSpPr>
          <p:cNvPr id="3" name="Content Placeholder 2">
            <a:extLst>
              <a:ext uri="{FF2B5EF4-FFF2-40B4-BE49-F238E27FC236}">
                <a16:creationId xmlns:a16="http://schemas.microsoft.com/office/drawing/2014/main" id="{0AB421FC-66D7-3F40-A3EB-8F89106692D9}"/>
              </a:ext>
            </a:extLst>
          </p:cNvPr>
          <p:cNvSpPr>
            <a:spLocks noGrp="1"/>
          </p:cNvSpPr>
          <p:nvPr>
            <p:ph idx="1"/>
          </p:nvPr>
        </p:nvSpPr>
        <p:spPr>
          <a:xfrm>
            <a:off x="838200" y="1381760"/>
            <a:ext cx="10515600" cy="4795203"/>
          </a:xfrm>
        </p:spPr>
        <p:txBody>
          <a:bodyPr>
            <a:normAutofit/>
          </a:bodyPr>
          <a:lstStyle/>
          <a:p>
            <a:pPr marL="0" indent="0">
              <a:buNone/>
            </a:pPr>
            <a:r>
              <a:rPr lang="en-US" sz="3600" dirty="0"/>
              <a:t>N-Gram language model (short discussion)</a:t>
            </a:r>
          </a:p>
          <a:p>
            <a:pPr marL="0" indent="0">
              <a:buNone/>
            </a:pPr>
            <a:endParaRPr lang="en-US" sz="3600" dirty="0"/>
          </a:p>
          <a:p>
            <a:pPr marL="0" indent="0">
              <a:buNone/>
            </a:pPr>
            <a:r>
              <a:rPr lang="en-US" sz="3600" dirty="0"/>
              <a:t>Topic Modelling ( vs. clustering)</a:t>
            </a:r>
          </a:p>
          <a:p>
            <a:r>
              <a:rPr lang="en-US" sz="3600" dirty="0"/>
              <a:t>Examples</a:t>
            </a:r>
          </a:p>
          <a:p>
            <a:r>
              <a:rPr lang="en-US" sz="3600" dirty="0"/>
              <a:t>Models</a:t>
            </a:r>
          </a:p>
          <a:p>
            <a:r>
              <a:rPr lang="en-US" sz="3600" dirty="0"/>
              <a:t>Visualization of results</a:t>
            </a:r>
          </a:p>
          <a:p>
            <a:r>
              <a:rPr lang="en-US" sz="3600" dirty="0"/>
              <a:t>Python Implementations </a:t>
            </a:r>
          </a:p>
          <a:p>
            <a:pPr>
              <a:buFont typeface="Wingdings" pitchFamily="2" charset="2"/>
              <a:buChar char="§"/>
            </a:pPr>
            <a:endParaRPr lang="en-US" sz="2400" dirty="0"/>
          </a:p>
          <a:p>
            <a:endParaRPr lang="en-US" dirty="0"/>
          </a:p>
        </p:txBody>
      </p:sp>
      <p:sp>
        <p:nvSpPr>
          <p:cNvPr id="5" name="Footer Placeholder 4">
            <a:extLst>
              <a:ext uri="{FF2B5EF4-FFF2-40B4-BE49-F238E27FC236}">
                <a16:creationId xmlns:a16="http://schemas.microsoft.com/office/drawing/2014/main" id="{026CAC56-5356-F242-8737-A9C067BDF245}"/>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745400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93F4C-94FA-BE4C-B8BB-56F26D94D5A5}"/>
              </a:ext>
            </a:extLst>
          </p:cNvPr>
          <p:cNvSpPr>
            <a:spLocks noGrp="1"/>
          </p:cNvSpPr>
          <p:nvPr>
            <p:ph type="title"/>
          </p:nvPr>
        </p:nvSpPr>
        <p:spPr/>
        <p:txBody>
          <a:bodyPr/>
          <a:lstStyle/>
          <a:p>
            <a:r>
              <a:rPr lang="en-GB" dirty="0"/>
              <a:t>LDA</a:t>
            </a:r>
          </a:p>
        </p:txBody>
      </p:sp>
      <p:sp>
        <p:nvSpPr>
          <p:cNvPr id="3" name="Content Placeholder 2">
            <a:extLst>
              <a:ext uri="{FF2B5EF4-FFF2-40B4-BE49-F238E27FC236}">
                <a16:creationId xmlns:a16="http://schemas.microsoft.com/office/drawing/2014/main" id="{1EE16842-AAE8-D84F-B2C2-12E893B6BC76}"/>
              </a:ext>
            </a:extLst>
          </p:cNvPr>
          <p:cNvSpPr>
            <a:spLocks noGrp="1"/>
          </p:cNvSpPr>
          <p:nvPr>
            <p:ph idx="1"/>
          </p:nvPr>
        </p:nvSpPr>
        <p:spPr/>
        <p:txBody>
          <a:bodyPr/>
          <a:lstStyle/>
          <a:p>
            <a:r>
              <a:rPr lang="en-CA" dirty="0"/>
              <a:t>LDA model tries to find groups of words (the topics) that appear together frequently. </a:t>
            </a:r>
          </a:p>
          <a:p>
            <a:endParaRPr lang="en-CA" dirty="0"/>
          </a:p>
          <a:p>
            <a:r>
              <a:rPr lang="en-CA" dirty="0"/>
              <a:t>A “topic” might not be what we would normally call a topic ( might or might not have a semantic meaning)</a:t>
            </a:r>
          </a:p>
          <a:p>
            <a:endParaRPr lang="en-CA" dirty="0"/>
          </a:p>
          <a:p>
            <a:r>
              <a:rPr lang="en-CA" dirty="0"/>
              <a:t>It can describe a genre ( writing style of a certain author)</a:t>
            </a:r>
            <a:endParaRPr lang="en-GB" dirty="0"/>
          </a:p>
        </p:txBody>
      </p:sp>
      <p:sp>
        <p:nvSpPr>
          <p:cNvPr id="4" name="Footer Placeholder 3">
            <a:extLst>
              <a:ext uri="{FF2B5EF4-FFF2-40B4-BE49-F238E27FC236}">
                <a16:creationId xmlns:a16="http://schemas.microsoft.com/office/drawing/2014/main" id="{9DB96F1F-5710-FC4A-8B7E-A78CB47E6941}"/>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275962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C538-4DD6-4848-BBB5-1960DF2998A2}"/>
              </a:ext>
            </a:extLst>
          </p:cNvPr>
          <p:cNvSpPr>
            <a:spLocks noGrp="1"/>
          </p:cNvSpPr>
          <p:nvPr>
            <p:ph type="title"/>
          </p:nvPr>
        </p:nvSpPr>
        <p:spPr>
          <a:xfrm>
            <a:off x="574729" y="345281"/>
            <a:ext cx="10515600" cy="1325563"/>
          </a:xfrm>
        </p:spPr>
        <p:txBody>
          <a:bodyPr/>
          <a:lstStyle/>
          <a:p>
            <a:r>
              <a:rPr lang="en-GB" dirty="0"/>
              <a:t>I-phone reviews </a:t>
            </a:r>
          </a:p>
        </p:txBody>
      </p:sp>
      <p:sp>
        <p:nvSpPr>
          <p:cNvPr id="4" name="Footer Placeholder 3">
            <a:extLst>
              <a:ext uri="{FF2B5EF4-FFF2-40B4-BE49-F238E27FC236}">
                <a16:creationId xmlns:a16="http://schemas.microsoft.com/office/drawing/2014/main" id="{B62F0678-92DF-1144-8BFF-902159C92E8F}"/>
              </a:ext>
            </a:extLst>
          </p:cNvPr>
          <p:cNvSpPr>
            <a:spLocks noGrp="1"/>
          </p:cNvSpPr>
          <p:nvPr>
            <p:ph type="ftr" sz="quarter" idx="11"/>
          </p:nvPr>
        </p:nvSpPr>
        <p:spPr/>
        <p:txBody>
          <a:bodyPr/>
          <a:lstStyle/>
          <a:p>
            <a:r>
              <a:rPr lang="en-CA"/>
              <a:t>F2021 AA  Applied Text Analytics</a:t>
            </a:r>
            <a:endParaRPr lang="en-US"/>
          </a:p>
        </p:txBody>
      </p:sp>
      <p:pic>
        <p:nvPicPr>
          <p:cNvPr id="7" name="Picture 6">
            <a:extLst>
              <a:ext uri="{FF2B5EF4-FFF2-40B4-BE49-F238E27FC236}">
                <a16:creationId xmlns:a16="http://schemas.microsoft.com/office/drawing/2014/main" id="{B224D363-214D-9C4A-B003-ABDDE7E6DBED}"/>
              </a:ext>
            </a:extLst>
          </p:cNvPr>
          <p:cNvPicPr>
            <a:picLocks noChangeAspect="1"/>
          </p:cNvPicPr>
          <p:nvPr/>
        </p:nvPicPr>
        <p:blipFill>
          <a:blip r:embed="rId3"/>
          <a:stretch>
            <a:fillRect/>
          </a:stretch>
        </p:blipFill>
        <p:spPr>
          <a:xfrm>
            <a:off x="4430046" y="136525"/>
            <a:ext cx="7761954" cy="6858000"/>
          </a:xfrm>
          <a:prstGeom prst="rect">
            <a:avLst/>
          </a:prstGeom>
        </p:spPr>
      </p:pic>
      <p:sp>
        <p:nvSpPr>
          <p:cNvPr id="9" name="Content Placeholder 8">
            <a:extLst>
              <a:ext uri="{FF2B5EF4-FFF2-40B4-BE49-F238E27FC236}">
                <a16:creationId xmlns:a16="http://schemas.microsoft.com/office/drawing/2014/main" id="{8948CA86-9DDC-FA49-8953-BA3720D5E939}"/>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69012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C538-4DD6-4848-BBB5-1960DF2998A2}"/>
              </a:ext>
            </a:extLst>
          </p:cNvPr>
          <p:cNvSpPr>
            <a:spLocks noGrp="1"/>
          </p:cNvSpPr>
          <p:nvPr>
            <p:ph type="title"/>
          </p:nvPr>
        </p:nvSpPr>
        <p:spPr/>
        <p:txBody>
          <a:bodyPr/>
          <a:lstStyle/>
          <a:p>
            <a:r>
              <a:rPr lang="en-GB" dirty="0"/>
              <a:t>I-phone reviews </a:t>
            </a:r>
          </a:p>
        </p:txBody>
      </p:sp>
      <p:sp>
        <p:nvSpPr>
          <p:cNvPr id="4" name="Footer Placeholder 3">
            <a:extLst>
              <a:ext uri="{FF2B5EF4-FFF2-40B4-BE49-F238E27FC236}">
                <a16:creationId xmlns:a16="http://schemas.microsoft.com/office/drawing/2014/main" id="{B62F0678-92DF-1144-8BFF-902159C92E8F}"/>
              </a:ext>
            </a:extLst>
          </p:cNvPr>
          <p:cNvSpPr>
            <a:spLocks noGrp="1"/>
          </p:cNvSpPr>
          <p:nvPr>
            <p:ph type="ftr" sz="quarter" idx="11"/>
          </p:nvPr>
        </p:nvSpPr>
        <p:spPr/>
        <p:txBody>
          <a:bodyPr/>
          <a:lstStyle/>
          <a:p>
            <a:r>
              <a:rPr lang="en-CA"/>
              <a:t>F2021 AA  Applied Text Analytics</a:t>
            </a:r>
            <a:endParaRPr lang="en-US"/>
          </a:p>
        </p:txBody>
      </p:sp>
      <p:pic>
        <p:nvPicPr>
          <p:cNvPr id="6" name="Picture 5">
            <a:extLst>
              <a:ext uri="{FF2B5EF4-FFF2-40B4-BE49-F238E27FC236}">
                <a16:creationId xmlns:a16="http://schemas.microsoft.com/office/drawing/2014/main" id="{C7985B9D-02D9-E640-AE8E-1F7D839A26A1}"/>
              </a:ext>
            </a:extLst>
          </p:cNvPr>
          <p:cNvPicPr>
            <a:picLocks noChangeAspect="1"/>
          </p:cNvPicPr>
          <p:nvPr/>
        </p:nvPicPr>
        <p:blipFill>
          <a:blip r:embed="rId3"/>
          <a:stretch>
            <a:fillRect/>
          </a:stretch>
        </p:blipFill>
        <p:spPr>
          <a:xfrm>
            <a:off x="4616910" y="136525"/>
            <a:ext cx="7622655" cy="6858000"/>
          </a:xfrm>
          <a:prstGeom prst="rect">
            <a:avLst/>
          </a:prstGeom>
        </p:spPr>
      </p:pic>
      <p:sp>
        <p:nvSpPr>
          <p:cNvPr id="7" name="Content Placeholder 6">
            <a:extLst>
              <a:ext uri="{FF2B5EF4-FFF2-40B4-BE49-F238E27FC236}">
                <a16:creationId xmlns:a16="http://schemas.microsoft.com/office/drawing/2014/main" id="{85A7A7B8-9245-6D40-BE0B-94E6FE03205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810549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8DE37-B183-F040-B064-F09424D67D65}"/>
              </a:ext>
            </a:extLst>
          </p:cNvPr>
          <p:cNvSpPr>
            <a:spLocks noGrp="1"/>
          </p:cNvSpPr>
          <p:nvPr>
            <p:ph type="title"/>
          </p:nvPr>
        </p:nvSpPr>
        <p:spPr/>
        <p:txBody>
          <a:bodyPr/>
          <a:lstStyle/>
          <a:p>
            <a:r>
              <a:rPr lang="en-GB" dirty="0"/>
              <a:t>LDA Movie data set</a:t>
            </a:r>
          </a:p>
        </p:txBody>
      </p:sp>
      <p:sp>
        <p:nvSpPr>
          <p:cNvPr id="3" name="Content Placeholder 2">
            <a:extLst>
              <a:ext uri="{FF2B5EF4-FFF2-40B4-BE49-F238E27FC236}">
                <a16:creationId xmlns:a16="http://schemas.microsoft.com/office/drawing/2014/main" id="{1A1B973F-6E4A-6840-9685-5F8D70046D65}"/>
              </a:ext>
            </a:extLst>
          </p:cNvPr>
          <p:cNvSpPr>
            <a:spLocks noGrp="1"/>
          </p:cNvSpPr>
          <p:nvPr>
            <p:ph idx="1"/>
          </p:nvPr>
        </p:nvSpPr>
        <p:spPr/>
        <p:txBody>
          <a:bodyPr/>
          <a:lstStyle/>
          <a:p>
            <a:r>
              <a:rPr lang="en-CA" dirty="0"/>
              <a:t>It is often good to remove very common words, as they might otherwise dominate the analysis. </a:t>
            </a:r>
          </a:p>
          <a:p>
            <a:endParaRPr lang="en-CA" dirty="0"/>
          </a:p>
          <a:p>
            <a:r>
              <a:rPr lang="en-CA" dirty="0"/>
              <a:t>We remove words that appear in at least 20 percent of the documents, and we’ll limit the bag-of-words model to the 10,000 words that are most common after removing the top 20 percent </a:t>
            </a:r>
          </a:p>
          <a:p>
            <a:endParaRPr lang="en-GB" dirty="0"/>
          </a:p>
        </p:txBody>
      </p:sp>
      <p:sp>
        <p:nvSpPr>
          <p:cNvPr id="4" name="Footer Placeholder 3">
            <a:extLst>
              <a:ext uri="{FF2B5EF4-FFF2-40B4-BE49-F238E27FC236}">
                <a16:creationId xmlns:a16="http://schemas.microsoft.com/office/drawing/2014/main" id="{4956DD8A-BA9A-DA4D-B1AA-2AE9F3BD3394}"/>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081462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4BA90-163E-AD46-BA57-A0DA80FE1FB2}"/>
              </a:ext>
            </a:extLst>
          </p:cNvPr>
          <p:cNvSpPr>
            <a:spLocks noGrp="1"/>
          </p:cNvSpPr>
          <p:nvPr>
            <p:ph type="title"/>
          </p:nvPr>
        </p:nvSpPr>
        <p:spPr/>
        <p:txBody>
          <a:bodyPr/>
          <a:lstStyle/>
          <a:p>
            <a:r>
              <a:rPr lang="en-GB" dirty="0"/>
              <a:t>LDA in python </a:t>
            </a:r>
          </a:p>
        </p:txBody>
      </p:sp>
      <p:pic>
        <p:nvPicPr>
          <p:cNvPr id="5" name="Content Placeholder 4">
            <a:extLst>
              <a:ext uri="{FF2B5EF4-FFF2-40B4-BE49-F238E27FC236}">
                <a16:creationId xmlns:a16="http://schemas.microsoft.com/office/drawing/2014/main" id="{72FD9428-8864-9546-B8A8-006F10FF7CF6}"/>
              </a:ext>
            </a:extLst>
          </p:cNvPr>
          <p:cNvPicPr>
            <a:picLocks noGrp="1" noChangeAspect="1"/>
          </p:cNvPicPr>
          <p:nvPr>
            <p:ph idx="1"/>
          </p:nvPr>
        </p:nvPicPr>
        <p:blipFill>
          <a:blip r:embed="rId3"/>
          <a:stretch>
            <a:fillRect/>
          </a:stretch>
        </p:blipFill>
        <p:spPr>
          <a:xfrm>
            <a:off x="1433384" y="2199503"/>
            <a:ext cx="9045146" cy="2510283"/>
          </a:xfrm>
          <a:prstGeom prst="rect">
            <a:avLst/>
          </a:prstGeom>
        </p:spPr>
      </p:pic>
      <p:sp>
        <p:nvSpPr>
          <p:cNvPr id="4" name="Footer Placeholder 3">
            <a:extLst>
              <a:ext uri="{FF2B5EF4-FFF2-40B4-BE49-F238E27FC236}">
                <a16:creationId xmlns:a16="http://schemas.microsoft.com/office/drawing/2014/main" id="{A31D57DE-4333-6D40-8D86-5E4AB297A791}"/>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191464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1097-E64C-504D-BAB2-14235AF0D5A8}"/>
              </a:ext>
            </a:extLst>
          </p:cNvPr>
          <p:cNvSpPr>
            <a:spLocks noGrp="1"/>
          </p:cNvSpPr>
          <p:nvPr>
            <p:ph type="title"/>
          </p:nvPr>
        </p:nvSpPr>
        <p:spPr/>
        <p:txBody>
          <a:bodyPr/>
          <a:lstStyle/>
          <a:p>
            <a:r>
              <a:rPr lang="en-GB" dirty="0"/>
              <a:t>10 Movie topics</a:t>
            </a:r>
          </a:p>
        </p:txBody>
      </p:sp>
      <p:pic>
        <p:nvPicPr>
          <p:cNvPr id="5" name="Content Placeholder 4">
            <a:extLst>
              <a:ext uri="{FF2B5EF4-FFF2-40B4-BE49-F238E27FC236}">
                <a16:creationId xmlns:a16="http://schemas.microsoft.com/office/drawing/2014/main" id="{5C3BFB79-6758-A54C-AB28-EDABAFE4BC96}"/>
              </a:ext>
            </a:extLst>
          </p:cNvPr>
          <p:cNvPicPr>
            <a:picLocks noGrp="1" noChangeAspect="1"/>
          </p:cNvPicPr>
          <p:nvPr>
            <p:ph idx="1"/>
          </p:nvPr>
        </p:nvPicPr>
        <p:blipFill>
          <a:blip r:embed="rId3"/>
          <a:stretch>
            <a:fillRect/>
          </a:stretch>
        </p:blipFill>
        <p:spPr>
          <a:xfrm>
            <a:off x="4528457" y="571954"/>
            <a:ext cx="6825343" cy="5436734"/>
          </a:xfrm>
          <a:prstGeom prst="rect">
            <a:avLst/>
          </a:prstGeom>
        </p:spPr>
      </p:pic>
      <p:sp>
        <p:nvSpPr>
          <p:cNvPr id="4" name="Footer Placeholder 3">
            <a:extLst>
              <a:ext uri="{FF2B5EF4-FFF2-40B4-BE49-F238E27FC236}">
                <a16:creationId xmlns:a16="http://schemas.microsoft.com/office/drawing/2014/main" id="{5021217B-AE14-6A45-A724-042B751DEE96}"/>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1564449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1B2D-42A7-BC46-BE9D-8AE3153CC936}"/>
              </a:ext>
            </a:extLst>
          </p:cNvPr>
          <p:cNvSpPr>
            <a:spLocks noGrp="1"/>
          </p:cNvSpPr>
          <p:nvPr>
            <p:ph type="title"/>
          </p:nvPr>
        </p:nvSpPr>
        <p:spPr/>
        <p:txBody>
          <a:bodyPr/>
          <a:lstStyle/>
          <a:p>
            <a:r>
              <a:rPr lang="en-GB" dirty="0"/>
              <a:t>100 Movie topics </a:t>
            </a:r>
          </a:p>
        </p:txBody>
      </p:sp>
      <p:sp>
        <p:nvSpPr>
          <p:cNvPr id="4" name="Footer Placeholder 3">
            <a:extLst>
              <a:ext uri="{FF2B5EF4-FFF2-40B4-BE49-F238E27FC236}">
                <a16:creationId xmlns:a16="http://schemas.microsoft.com/office/drawing/2014/main" id="{97A3EF4B-B884-6042-99C5-BD019E79C5AA}"/>
              </a:ext>
            </a:extLst>
          </p:cNvPr>
          <p:cNvSpPr>
            <a:spLocks noGrp="1"/>
          </p:cNvSpPr>
          <p:nvPr>
            <p:ph type="ftr" sz="quarter" idx="11"/>
          </p:nvPr>
        </p:nvSpPr>
        <p:spPr/>
        <p:txBody>
          <a:bodyPr/>
          <a:lstStyle/>
          <a:p>
            <a:r>
              <a:rPr lang="en-CA"/>
              <a:t>F2021 AA  Applied Text Analytics</a:t>
            </a:r>
            <a:endParaRPr lang="en-US"/>
          </a:p>
        </p:txBody>
      </p:sp>
      <p:pic>
        <p:nvPicPr>
          <p:cNvPr id="8" name="Content Placeholder 7">
            <a:extLst>
              <a:ext uri="{FF2B5EF4-FFF2-40B4-BE49-F238E27FC236}">
                <a16:creationId xmlns:a16="http://schemas.microsoft.com/office/drawing/2014/main" id="{55FAF880-701F-6A45-876D-5F5B219F2304}"/>
              </a:ext>
            </a:extLst>
          </p:cNvPr>
          <p:cNvPicPr>
            <a:picLocks noGrp="1" noChangeAspect="1"/>
          </p:cNvPicPr>
          <p:nvPr>
            <p:ph idx="1"/>
          </p:nvPr>
        </p:nvPicPr>
        <p:blipFill>
          <a:blip r:embed="rId3"/>
          <a:stretch>
            <a:fillRect/>
          </a:stretch>
        </p:blipFill>
        <p:spPr>
          <a:xfrm>
            <a:off x="1152787" y="1639662"/>
            <a:ext cx="2309969" cy="4351338"/>
          </a:xfrm>
          <a:prstGeom prst="rect">
            <a:avLst/>
          </a:prstGeom>
        </p:spPr>
      </p:pic>
      <p:pic>
        <p:nvPicPr>
          <p:cNvPr id="9" name="Picture 8">
            <a:extLst>
              <a:ext uri="{FF2B5EF4-FFF2-40B4-BE49-F238E27FC236}">
                <a16:creationId xmlns:a16="http://schemas.microsoft.com/office/drawing/2014/main" id="{8A215715-E115-8944-B098-EF7BC01272AF}"/>
              </a:ext>
            </a:extLst>
          </p:cNvPr>
          <p:cNvPicPr>
            <a:picLocks noChangeAspect="1"/>
          </p:cNvPicPr>
          <p:nvPr/>
        </p:nvPicPr>
        <p:blipFill>
          <a:blip r:embed="rId4"/>
          <a:stretch>
            <a:fillRect/>
          </a:stretch>
        </p:blipFill>
        <p:spPr>
          <a:xfrm>
            <a:off x="4038600" y="1719264"/>
            <a:ext cx="1397000" cy="4392838"/>
          </a:xfrm>
          <a:prstGeom prst="rect">
            <a:avLst/>
          </a:prstGeom>
        </p:spPr>
      </p:pic>
      <p:pic>
        <p:nvPicPr>
          <p:cNvPr id="10" name="Picture 9">
            <a:extLst>
              <a:ext uri="{FF2B5EF4-FFF2-40B4-BE49-F238E27FC236}">
                <a16:creationId xmlns:a16="http://schemas.microsoft.com/office/drawing/2014/main" id="{F33EBA16-A23A-7846-A550-5AB08F3A995A}"/>
              </a:ext>
            </a:extLst>
          </p:cNvPr>
          <p:cNvPicPr>
            <a:picLocks noChangeAspect="1"/>
          </p:cNvPicPr>
          <p:nvPr/>
        </p:nvPicPr>
        <p:blipFill>
          <a:blip r:embed="rId5"/>
          <a:stretch>
            <a:fillRect/>
          </a:stretch>
        </p:blipFill>
        <p:spPr>
          <a:xfrm>
            <a:off x="6140999" y="1639662"/>
            <a:ext cx="2882900" cy="4472440"/>
          </a:xfrm>
          <a:prstGeom prst="rect">
            <a:avLst/>
          </a:prstGeom>
        </p:spPr>
      </p:pic>
      <p:pic>
        <p:nvPicPr>
          <p:cNvPr id="11" name="Picture 10">
            <a:extLst>
              <a:ext uri="{FF2B5EF4-FFF2-40B4-BE49-F238E27FC236}">
                <a16:creationId xmlns:a16="http://schemas.microsoft.com/office/drawing/2014/main" id="{8C98B745-15A6-7043-80FC-C294F75B75F6}"/>
              </a:ext>
            </a:extLst>
          </p:cNvPr>
          <p:cNvPicPr>
            <a:picLocks noChangeAspect="1"/>
          </p:cNvPicPr>
          <p:nvPr/>
        </p:nvPicPr>
        <p:blipFill>
          <a:blip r:embed="rId6"/>
          <a:stretch>
            <a:fillRect/>
          </a:stretch>
        </p:blipFill>
        <p:spPr>
          <a:xfrm>
            <a:off x="9431922" y="1422400"/>
            <a:ext cx="1473200" cy="4933950"/>
          </a:xfrm>
          <a:prstGeom prst="rect">
            <a:avLst/>
          </a:prstGeom>
        </p:spPr>
      </p:pic>
    </p:spTree>
    <p:extLst>
      <p:ext uri="{BB962C8B-B14F-4D97-AF65-F5344CB8AC3E}">
        <p14:creationId xmlns:p14="http://schemas.microsoft.com/office/powerpoint/2010/main" val="3620359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65921-1F16-C846-BFD1-DD7398268AEA}"/>
              </a:ext>
            </a:extLst>
          </p:cNvPr>
          <p:cNvSpPr>
            <a:spLocks noGrp="1"/>
          </p:cNvSpPr>
          <p:nvPr>
            <p:ph type="title"/>
          </p:nvPr>
        </p:nvSpPr>
        <p:spPr/>
        <p:txBody>
          <a:bodyPr/>
          <a:lstStyle/>
          <a:p>
            <a:r>
              <a:rPr lang="en-GB" dirty="0"/>
              <a:t>Example of movie reviews with topic 45</a:t>
            </a:r>
          </a:p>
        </p:txBody>
      </p:sp>
      <p:sp>
        <p:nvSpPr>
          <p:cNvPr id="4" name="Footer Placeholder 3">
            <a:extLst>
              <a:ext uri="{FF2B5EF4-FFF2-40B4-BE49-F238E27FC236}">
                <a16:creationId xmlns:a16="http://schemas.microsoft.com/office/drawing/2014/main" id="{42B088C4-67A6-7B4F-9311-368ECCC0A241}"/>
              </a:ext>
            </a:extLst>
          </p:cNvPr>
          <p:cNvSpPr>
            <a:spLocks noGrp="1"/>
          </p:cNvSpPr>
          <p:nvPr>
            <p:ph type="ftr" sz="quarter" idx="11"/>
          </p:nvPr>
        </p:nvSpPr>
        <p:spPr/>
        <p:txBody>
          <a:bodyPr/>
          <a:lstStyle/>
          <a:p>
            <a:r>
              <a:rPr lang="en-CA"/>
              <a:t>F2021 AA  Applied Text Analytics</a:t>
            </a:r>
            <a:endParaRPr lang="en-US"/>
          </a:p>
        </p:txBody>
      </p:sp>
      <p:pic>
        <p:nvPicPr>
          <p:cNvPr id="5" name="Content Placeholder 4">
            <a:extLst>
              <a:ext uri="{FF2B5EF4-FFF2-40B4-BE49-F238E27FC236}">
                <a16:creationId xmlns:a16="http://schemas.microsoft.com/office/drawing/2014/main" id="{84391B6F-35C1-E04B-83DC-F3DA3500150B}"/>
              </a:ext>
            </a:extLst>
          </p:cNvPr>
          <p:cNvPicPr>
            <a:picLocks noGrp="1" noChangeAspect="1"/>
          </p:cNvPicPr>
          <p:nvPr>
            <p:ph idx="1"/>
          </p:nvPr>
        </p:nvPicPr>
        <p:blipFill>
          <a:blip r:embed="rId3"/>
          <a:stretch>
            <a:fillRect/>
          </a:stretch>
        </p:blipFill>
        <p:spPr>
          <a:xfrm>
            <a:off x="838200" y="1690688"/>
            <a:ext cx="1704944" cy="4665662"/>
          </a:xfrm>
          <a:prstGeom prst="rect">
            <a:avLst/>
          </a:prstGeom>
        </p:spPr>
      </p:pic>
      <p:pic>
        <p:nvPicPr>
          <p:cNvPr id="6" name="Picture 5">
            <a:extLst>
              <a:ext uri="{FF2B5EF4-FFF2-40B4-BE49-F238E27FC236}">
                <a16:creationId xmlns:a16="http://schemas.microsoft.com/office/drawing/2014/main" id="{3E0EF25D-2CCF-0543-B00E-F923A10B0E0F}"/>
              </a:ext>
            </a:extLst>
          </p:cNvPr>
          <p:cNvPicPr>
            <a:picLocks noChangeAspect="1"/>
          </p:cNvPicPr>
          <p:nvPr/>
        </p:nvPicPr>
        <p:blipFill>
          <a:blip r:embed="rId4"/>
          <a:stretch>
            <a:fillRect/>
          </a:stretch>
        </p:blipFill>
        <p:spPr>
          <a:xfrm>
            <a:off x="2543144" y="2681854"/>
            <a:ext cx="10096500" cy="3175000"/>
          </a:xfrm>
          <a:prstGeom prst="rect">
            <a:avLst/>
          </a:prstGeom>
        </p:spPr>
      </p:pic>
      <p:sp>
        <p:nvSpPr>
          <p:cNvPr id="7" name="TextBox 6">
            <a:extLst>
              <a:ext uri="{FF2B5EF4-FFF2-40B4-BE49-F238E27FC236}">
                <a16:creationId xmlns:a16="http://schemas.microsoft.com/office/drawing/2014/main" id="{920DC2F7-51A5-3249-9729-284584061EF4}"/>
              </a:ext>
            </a:extLst>
          </p:cNvPr>
          <p:cNvSpPr txBox="1"/>
          <p:nvPr/>
        </p:nvSpPr>
        <p:spPr>
          <a:xfrm>
            <a:off x="6096000" y="1690688"/>
            <a:ext cx="2160079" cy="369332"/>
          </a:xfrm>
          <a:prstGeom prst="rect">
            <a:avLst/>
          </a:prstGeom>
          <a:solidFill>
            <a:schemeClr val="accent4">
              <a:lumMod val="20000"/>
              <a:lumOff val="80000"/>
            </a:schemeClr>
          </a:solidFill>
        </p:spPr>
        <p:txBody>
          <a:bodyPr wrap="none" rtlCol="0">
            <a:spAutoFit/>
          </a:bodyPr>
          <a:lstStyle/>
          <a:p>
            <a:r>
              <a:rPr lang="en-GB" dirty="0"/>
              <a:t>Genre specific Topics</a:t>
            </a:r>
          </a:p>
        </p:txBody>
      </p:sp>
    </p:spTree>
    <p:extLst>
      <p:ext uri="{BB962C8B-B14F-4D97-AF65-F5344CB8AC3E}">
        <p14:creationId xmlns:p14="http://schemas.microsoft.com/office/powerpoint/2010/main" val="3251721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1AE5-CF13-9C4B-9811-3B33C6164462}"/>
              </a:ext>
            </a:extLst>
          </p:cNvPr>
          <p:cNvSpPr>
            <a:spLocks noGrp="1"/>
          </p:cNvSpPr>
          <p:nvPr>
            <p:ph type="title"/>
          </p:nvPr>
        </p:nvSpPr>
        <p:spPr>
          <a:xfrm>
            <a:off x="457200" y="365125"/>
            <a:ext cx="2082800" cy="4029075"/>
          </a:xfrm>
        </p:spPr>
        <p:txBody>
          <a:bodyPr/>
          <a:lstStyle/>
          <a:p>
            <a:r>
              <a:rPr lang="en-GB" dirty="0"/>
              <a:t>Weights for learned topics</a:t>
            </a:r>
          </a:p>
        </p:txBody>
      </p:sp>
      <p:pic>
        <p:nvPicPr>
          <p:cNvPr id="5" name="Content Placeholder 4">
            <a:extLst>
              <a:ext uri="{FF2B5EF4-FFF2-40B4-BE49-F238E27FC236}">
                <a16:creationId xmlns:a16="http://schemas.microsoft.com/office/drawing/2014/main" id="{30FB0600-32D9-3445-B20D-2AFC610AC870}"/>
              </a:ext>
            </a:extLst>
          </p:cNvPr>
          <p:cNvPicPr>
            <a:picLocks noGrp="1" noChangeAspect="1"/>
          </p:cNvPicPr>
          <p:nvPr>
            <p:ph idx="1"/>
          </p:nvPr>
        </p:nvPicPr>
        <p:blipFill>
          <a:blip r:embed="rId3"/>
          <a:stretch>
            <a:fillRect/>
          </a:stretch>
        </p:blipFill>
        <p:spPr>
          <a:xfrm>
            <a:off x="2743201" y="730252"/>
            <a:ext cx="8991600" cy="5446712"/>
          </a:xfrm>
          <a:prstGeom prst="rect">
            <a:avLst/>
          </a:prstGeom>
        </p:spPr>
      </p:pic>
      <p:sp>
        <p:nvSpPr>
          <p:cNvPr id="4" name="Footer Placeholder 3">
            <a:extLst>
              <a:ext uri="{FF2B5EF4-FFF2-40B4-BE49-F238E27FC236}">
                <a16:creationId xmlns:a16="http://schemas.microsoft.com/office/drawing/2014/main" id="{1BDAA289-0C4C-CA49-A4A3-E54C65F7C340}"/>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3364872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6421-933F-ED4F-B7DF-2C0D223E8600}"/>
              </a:ext>
            </a:extLst>
          </p:cNvPr>
          <p:cNvSpPr>
            <a:spLocks noGrp="1"/>
          </p:cNvSpPr>
          <p:nvPr>
            <p:ph type="title"/>
          </p:nvPr>
        </p:nvSpPr>
        <p:spPr/>
        <p:txBody>
          <a:bodyPr/>
          <a:lstStyle/>
          <a:p>
            <a:r>
              <a:rPr lang="en-GB" dirty="0"/>
              <a:t>Rating specific topics</a:t>
            </a:r>
          </a:p>
        </p:txBody>
      </p:sp>
      <p:pic>
        <p:nvPicPr>
          <p:cNvPr id="5" name="Content Placeholder 4">
            <a:extLst>
              <a:ext uri="{FF2B5EF4-FFF2-40B4-BE49-F238E27FC236}">
                <a16:creationId xmlns:a16="http://schemas.microsoft.com/office/drawing/2014/main" id="{C5D3CBC0-9F45-E246-A10C-4BFF31AE947A}"/>
              </a:ext>
            </a:extLst>
          </p:cNvPr>
          <p:cNvPicPr>
            <a:picLocks noGrp="1" noChangeAspect="1"/>
          </p:cNvPicPr>
          <p:nvPr>
            <p:ph idx="1"/>
          </p:nvPr>
        </p:nvPicPr>
        <p:blipFill>
          <a:blip r:embed="rId3"/>
          <a:stretch>
            <a:fillRect/>
          </a:stretch>
        </p:blipFill>
        <p:spPr>
          <a:xfrm>
            <a:off x="7387336" y="1690688"/>
            <a:ext cx="2278341" cy="4665662"/>
          </a:xfrm>
          <a:prstGeom prst="rect">
            <a:avLst/>
          </a:prstGeom>
        </p:spPr>
      </p:pic>
      <p:sp>
        <p:nvSpPr>
          <p:cNvPr id="4" name="Footer Placeholder 3">
            <a:extLst>
              <a:ext uri="{FF2B5EF4-FFF2-40B4-BE49-F238E27FC236}">
                <a16:creationId xmlns:a16="http://schemas.microsoft.com/office/drawing/2014/main" id="{1259DC63-6C52-3C4D-ACB8-562DE070929E}"/>
              </a:ext>
            </a:extLst>
          </p:cNvPr>
          <p:cNvSpPr>
            <a:spLocks noGrp="1"/>
          </p:cNvSpPr>
          <p:nvPr>
            <p:ph type="ftr" sz="quarter" idx="11"/>
          </p:nvPr>
        </p:nvSpPr>
        <p:spPr/>
        <p:txBody>
          <a:bodyPr/>
          <a:lstStyle/>
          <a:p>
            <a:r>
              <a:rPr lang="en-CA"/>
              <a:t>F2021 AA  Applied Text Analytics</a:t>
            </a:r>
            <a:endParaRPr lang="en-US"/>
          </a:p>
        </p:txBody>
      </p:sp>
      <p:pic>
        <p:nvPicPr>
          <p:cNvPr id="6" name="Picture 5">
            <a:extLst>
              <a:ext uri="{FF2B5EF4-FFF2-40B4-BE49-F238E27FC236}">
                <a16:creationId xmlns:a16="http://schemas.microsoft.com/office/drawing/2014/main" id="{101F501E-E17B-B84B-8B3A-D6B236161C66}"/>
              </a:ext>
            </a:extLst>
          </p:cNvPr>
          <p:cNvPicPr>
            <a:picLocks noChangeAspect="1"/>
          </p:cNvPicPr>
          <p:nvPr/>
        </p:nvPicPr>
        <p:blipFill>
          <a:blip r:embed="rId4"/>
          <a:stretch>
            <a:fillRect/>
          </a:stretch>
        </p:blipFill>
        <p:spPr>
          <a:xfrm>
            <a:off x="2350477" y="1690688"/>
            <a:ext cx="1485900" cy="4665662"/>
          </a:xfrm>
          <a:prstGeom prst="rect">
            <a:avLst/>
          </a:prstGeom>
        </p:spPr>
      </p:pic>
    </p:spTree>
    <p:extLst>
      <p:ext uri="{BB962C8B-B14F-4D97-AF65-F5344CB8AC3E}">
        <p14:creationId xmlns:p14="http://schemas.microsoft.com/office/powerpoint/2010/main" val="2883376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D0D8D-1E54-CE41-BF0D-1EC5A159D9C7}"/>
              </a:ext>
            </a:extLst>
          </p:cNvPr>
          <p:cNvSpPr>
            <a:spLocks noGrp="1"/>
          </p:cNvSpPr>
          <p:nvPr>
            <p:ph type="title"/>
          </p:nvPr>
        </p:nvSpPr>
        <p:spPr/>
        <p:txBody>
          <a:bodyPr/>
          <a:lstStyle/>
          <a:p>
            <a:r>
              <a:rPr lang="en-GB" dirty="0"/>
              <a:t>Overview on Clustering</a:t>
            </a:r>
          </a:p>
        </p:txBody>
      </p:sp>
      <p:sp>
        <p:nvSpPr>
          <p:cNvPr id="3" name="Text Placeholder 2">
            <a:extLst>
              <a:ext uri="{FF2B5EF4-FFF2-40B4-BE49-F238E27FC236}">
                <a16:creationId xmlns:a16="http://schemas.microsoft.com/office/drawing/2014/main" id="{43717AE5-830F-334A-9217-F0E9A9E50B53}"/>
              </a:ext>
            </a:extLst>
          </p:cNvPr>
          <p:cNvSpPr>
            <a:spLocks noGrp="1"/>
          </p:cNvSpPr>
          <p:nvPr>
            <p:ph type="body" idx="1"/>
          </p:nvPr>
        </p:nvSpPr>
        <p:spPr/>
        <p:txBody>
          <a:bodyPr/>
          <a:lstStyle/>
          <a:p>
            <a:r>
              <a:rPr lang="en-GB" dirty="0"/>
              <a:t>More details on week 5 overview slides + references</a:t>
            </a:r>
          </a:p>
        </p:txBody>
      </p:sp>
      <p:sp>
        <p:nvSpPr>
          <p:cNvPr id="4" name="Footer Placeholder 3">
            <a:extLst>
              <a:ext uri="{FF2B5EF4-FFF2-40B4-BE49-F238E27FC236}">
                <a16:creationId xmlns:a16="http://schemas.microsoft.com/office/drawing/2014/main" id="{074EC5FB-0B1F-6D4E-B415-0FAA33B74E1F}"/>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666972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99577-883E-204A-A133-54F2991B42EE}"/>
              </a:ext>
            </a:extLst>
          </p:cNvPr>
          <p:cNvSpPr>
            <a:spLocks noGrp="1"/>
          </p:cNvSpPr>
          <p:nvPr>
            <p:ph type="title"/>
          </p:nvPr>
        </p:nvSpPr>
        <p:spPr/>
        <p:txBody>
          <a:bodyPr/>
          <a:lstStyle/>
          <a:p>
            <a:r>
              <a:rPr lang="en-GB" dirty="0" err="1"/>
              <a:t>pyLDAvis</a:t>
            </a:r>
            <a:r>
              <a:rPr lang="en-GB" dirty="0"/>
              <a:t> interactive topic model visualisation</a:t>
            </a:r>
          </a:p>
        </p:txBody>
      </p:sp>
      <p:sp>
        <p:nvSpPr>
          <p:cNvPr id="3" name="Content Placeholder 2">
            <a:extLst>
              <a:ext uri="{FF2B5EF4-FFF2-40B4-BE49-F238E27FC236}">
                <a16:creationId xmlns:a16="http://schemas.microsoft.com/office/drawing/2014/main" id="{9A90C315-C8E7-DC4C-98E7-63C616D3EFA3}"/>
              </a:ext>
            </a:extLst>
          </p:cNvPr>
          <p:cNvSpPr>
            <a:spLocks noGrp="1"/>
          </p:cNvSpPr>
          <p:nvPr>
            <p:ph idx="1"/>
          </p:nvPr>
        </p:nvSpPr>
        <p:spPr/>
        <p:txBody>
          <a:bodyPr/>
          <a:lstStyle/>
          <a:p>
            <a:r>
              <a:rPr lang="en-GB" dirty="0"/>
              <a:t>Check example 1 &amp;2 : (Cornell movie reviews) </a:t>
            </a:r>
            <a:r>
              <a:rPr lang="en-GB" dirty="0">
                <a:hlinkClick r:id="rId3"/>
              </a:rPr>
              <a:t>https://ldavis.cpsievert.me/reviews/reviews.html</a:t>
            </a:r>
            <a:endParaRPr lang="en-GB" dirty="0"/>
          </a:p>
          <a:p>
            <a:endParaRPr lang="en-GB" dirty="0"/>
          </a:p>
        </p:txBody>
      </p:sp>
      <p:sp>
        <p:nvSpPr>
          <p:cNvPr id="4" name="Footer Placeholder 3">
            <a:extLst>
              <a:ext uri="{FF2B5EF4-FFF2-40B4-BE49-F238E27FC236}">
                <a16:creationId xmlns:a16="http://schemas.microsoft.com/office/drawing/2014/main" id="{5C759D0B-9D54-994C-BFA9-8035B77A5196}"/>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177450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1A2FD-6232-D845-AD93-E623B6AC4572}"/>
              </a:ext>
            </a:extLst>
          </p:cNvPr>
          <p:cNvSpPr>
            <a:spLocks noGrp="1"/>
          </p:cNvSpPr>
          <p:nvPr>
            <p:ph type="title"/>
          </p:nvPr>
        </p:nvSpPr>
        <p:spPr>
          <a:xfrm>
            <a:off x="838200" y="365126"/>
            <a:ext cx="10515600" cy="1074420"/>
          </a:xfrm>
        </p:spPr>
        <p:txBody>
          <a:bodyPr/>
          <a:lstStyle/>
          <a:p>
            <a:r>
              <a:rPr lang="en-GB" dirty="0" err="1"/>
              <a:t>pyLDAvis</a:t>
            </a:r>
            <a:r>
              <a:rPr lang="en-GB" dirty="0"/>
              <a:t> interactive topic model visualisation</a:t>
            </a:r>
          </a:p>
        </p:txBody>
      </p:sp>
      <p:sp>
        <p:nvSpPr>
          <p:cNvPr id="3" name="Content Placeholder 2">
            <a:extLst>
              <a:ext uri="{FF2B5EF4-FFF2-40B4-BE49-F238E27FC236}">
                <a16:creationId xmlns:a16="http://schemas.microsoft.com/office/drawing/2014/main" id="{D0930F50-B691-6045-A058-8002BF8E38B3}"/>
              </a:ext>
            </a:extLst>
          </p:cNvPr>
          <p:cNvSpPr>
            <a:spLocks noGrp="1"/>
          </p:cNvSpPr>
          <p:nvPr>
            <p:ph idx="1"/>
          </p:nvPr>
        </p:nvSpPr>
        <p:spPr>
          <a:xfrm>
            <a:off x="2895600" y="1664537"/>
            <a:ext cx="10515600" cy="5425757"/>
          </a:xfrm>
        </p:spPr>
        <p:txBody>
          <a:bodyPr/>
          <a:lstStyle/>
          <a:p>
            <a:pPr marL="0" indent="0">
              <a:buNone/>
            </a:pPr>
            <a:endParaRPr lang="en-GB" dirty="0"/>
          </a:p>
          <a:p>
            <a:pPr marL="0" indent="0">
              <a:buNone/>
            </a:pPr>
            <a:endParaRPr lang="en-GB" dirty="0"/>
          </a:p>
          <a:p>
            <a:endParaRPr lang="en-GB" dirty="0"/>
          </a:p>
        </p:txBody>
      </p:sp>
      <p:sp>
        <p:nvSpPr>
          <p:cNvPr id="4" name="Footer Placeholder 3">
            <a:extLst>
              <a:ext uri="{FF2B5EF4-FFF2-40B4-BE49-F238E27FC236}">
                <a16:creationId xmlns:a16="http://schemas.microsoft.com/office/drawing/2014/main" id="{477DCA0E-2AF9-2442-9A6A-66BBEB4BAC85}"/>
              </a:ext>
            </a:extLst>
          </p:cNvPr>
          <p:cNvSpPr>
            <a:spLocks noGrp="1"/>
          </p:cNvSpPr>
          <p:nvPr>
            <p:ph type="ftr" sz="quarter" idx="11"/>
          </p:nvPr>
        </p:nvSpPr>
        <p:spPr/>
        <p:txBody>
          <a:bodyPr/>
          <a:lstStyle/>
          <a:p>
            <a:r>
              <a:rPr lang="en-CA"/>
              <a:t>F2021 AA  Applied Text Analytics</a:t>
            </a:r>
            <a:endParaRPr lang="en-US"/>
          </a:p>
        </p:txBody>
      </p:sp>
      <p:pic>
        <p:nvPicPr>
          <p:cNvPr id="5" name="Picture 4">
            <a:extLst>
              <a:ext uri="{FF2B5EF4-FFF2-40B4-BE49-F238E27FC236}">
                <a16:creationId xmlns:a16="http://schemas.microsoft.com/office/drawing/2014/main" id="{1E95AC38-A9B0-414E-A7B1-0EC41F7E0502}"/>
              </a:ext>
            </a:extLst>
          </p:cNvPr>
          <p:cNvPicPr>
            <a:picLocks noChangeAspect="1"/>
          </p:cNvPicPr>
          <p:nvPr/>
        </p:nvPicPr>
        <p:blipFill>
          <a:blip r:embed="rId3"/>
          <a:stretch>
            <a:fillRect/>
          </a:stretch>
        </p:blipFill>
        <p:spPr>
          <a:xfrm>
            <a:off x="242533" y="0"/>
            <a:ext cx="11282863" cy="6858000"/>
          </a:xfrm>
          <a:prstGeom prst="rect">
            <a:avLst/>
          </a:prstGeom>
        </p:spPr>
      </p:pic>
    </p:spTree>
    <p:extLst>
      <p:ext uri="{BB962C8B-B14F-4D97-AF65-F5344CB8AC3E}">
        <p14:creationId xmlns:p14="http://schemas.microsoft.com/office/powerpoint/2010/main" val="1477604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19F9-B186-9E43-9202-D1D2CEFF5D5D}"/>
              </a:ext>
            </a:extLst>
          </p:cNvPr>
          <p:cNvSpPr>
            <a:spLocks noGrp="1"/>
          </p:cNvSpPr>
          <p:nvPr>
            <p:ph type="title"/>
          </p:nvPr>
        </p:nvSpPr>
        <p:spPr/>
        <p:txBody>
          <a:bodyPr/>
          <a:lstStyle/>
          <a:p>
            <a:r>
              <a:rPr lang="en-GB" dirty="0"/>
              <a:t>Latent Sematic Analysis LSA</a:t>
            </a:r>
          </a:p>
        </p:txBody>
      </p:sp>
      <p:sp>
        <p:nvSpPr>
          <p:cNvPr id="3" name="Text Placeholder 2">
            <a:extLst>
              <a:ext uri="{FF2B5EF4-FFF2-40B4-BE49-F238E27FC236}">
                <a16:creationId xmlns:a16="http://schemas.microsoft.com/office/drawing/2014/main" id="{93240109-49F5-A343-8D8A-6056132F1B06}"/>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598D62A7-B309-354A-8E19-CC7F82CF1317}"/>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697617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005B6-BAC6-7343-A3AE-F093AAB2795F}"/>
              </a:ext>
            </a:extLst>
          </p:cNvPr>
          <p:cNvSpPr>
            <a:spLocks noGrp="1"/>
          </p:cNvSpPr>
          <p:nvPr>
            <p:ph type="title"/>
          </p:nvPr>
        </p:nvSpPr>
        <p:spPr/>
        <p:txBody>
          <a:bodyPr/>
          <a:lstStyle/>
          <a:p>
            <a:r>
              <a:rPr lang="en-GB" dirty="0"/>
              <a:t>LSA/SVD</a:t>
            </a:r>
          </a:p>
        </p:txBody>
      </p:sp>
      <p:pic>
        <p:nvPicPr>
          <p:cNvPr id="5" name="Content Placeholder 4">
            <a:extLst>
              <a:ext uri="{FF2B5EF4-FFF2-40B4-BE49-F238E27FC236}">
                <a16:creationId xmlns:a16="http://schemas.microsoft.com/office/drawing/2014/main" id="{BBDD258B-916F-434E-9117-4226E241494D}"/>
              </a:ext>
            </a:extLst>
          </p:cNvPr>
          <p:cNvPicPr>
            <a:picLocks noGrp="1" noChangeAspect="1"/>
          </p:cNvPicPr>
          <p:nvPr>
            <p:ph idx="1"/>
          </p:nvPr>
        </p:nvPicPr>
        <p:blipFill>
          <a:blip r:embed="rId3"/>
          <a:stretch>
            <a:fillRect/>
          </a:stretch>
        </p:blipFill>
        <p:spPr>
          <a:xfrm>
            <a:off x="609600" y="1899138"/>
            <a:ext cx="10744200" cy="3397556"/>
          </a:xfrm>
        </p:spPr>
      </p:pic>
      <p:sp>
        <p:nvSpPr>
          <p:cNvPr id="4" name="Footer Placeholder 3">
            <a:extLst>
              <a:ext uri="{FF2B5EF4-FFF2-40B4-BE49-F238E27FC236}">
                <a16:creationId xmlns:a16="http://schemas.microsoft.com/office/drawing/2014/main" id="{257F96A0-DD02-464E-ABA4-6D177DAC65F2}"/>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869580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005B6-BAC6-7343-A3AE-F093AAB2795F}"/>
              </a:ext>
            </a:extLst>
          </p:cNvPr>
          <p:cNvSpPr>
            <a:spLocks noGrp="1"/>
          </p:cNvSpPr>
          <p:nvPr>
            <p:ph type="title"/>
          </p:nvPr>
        </p:nvSpPr>
        <p:spPr/>
        <p:txBody>
          <a:bodyPr/>
          <a:lstStyle/>
          <a:p>
            <a:r>
              <a:rPr lang="en-GB" dirty="0"/>
              <a:t>LSA/SVD (Terminology used)</a:t>
            </a:r>
          </a:p>
        </p:txBody>
      </p:sp>
      <p:sp>
        <p:nvSpPr>
          <p:cNvPr id="4" name="Footer Placeholder 3">
            <a:extLst>
              <a:ext uri="{FF2B5EF4-FFF2-40B4-BE49-F238E27FC236}">
                <a16:creationId xmlns:a16="http://schemas.microsoft.com/office/drawing/2014/main" id="{257F96A0-DD02-464E-ABA4-6D177DAC65F2}"/>
              </a:ext>
            </a:extLst>
          </p:cNvPr>
          <p:cNvSpPr>
            <a:spLocks noGrp="1"/>
          </p:cNvSpPr>
          <p:nvPr>
            <p:ph type="ftr" sz="quarter" idx="11"/>
          </p:nvPr>
        </p:nvSpPr>
        <p:spPr/>
        <p:txBody>
          <a:bodyPr/>
          <a:lstStyle/>
          <a:p>
            <a:r>
              <a:rPr lang="en-CA"/>
              <a:t>F2021 AA  Applied Text Analytics</a:t>
            </a:r>
            <a:endParaRPr lang="en-US"/>
          </a:p>
        </p:txBody>
      </p:sp>
      <p:pic>
        <p:nvPicPr>
          <p:cNvPr id="8" name="Content Placeholder 7">
            <a:extLst>
              <a:ext uri="{FF2B5EF4-FFF2-40B4-BE49-F238E27FC236}">
                <a16:creationId xmlns:a16="http://schemas.microsoft.com/office/drawing/2014/main" id="{4F9456ED-C238-CE16-7F05-411D80EBC182}"/>
              </a:ext>
            </a:extLst>
          </p:cNvPr>
          <p:cNvPicPr>
            <a:picLocks noGrp="1" noChangeAspect="1"/>
          </p:cNvPicPr>
          <p:nvPr>
            <p:ph idx="1"/>
          </p:nvPr>
        </p:nvPicPr>
        <p:blipFill>
          <a:blip r:embed="rId3"/>
          <a:stretch>
            <a:fillRect/>
          </a:stretch>
        </p:blipFill>
        <p:spPr>
          <a:xfrm>
            <a:off x="2732164" y="2741722"/>
            <a:ext cx="6727671" cy="2727434"/>
          </a:xfrm>
          <a:prstGeom prst="rect">
            <a:avLst/>
          </a:prstGeom>
        </p:spPr>
      </p:pic>
      <p:sp>
        <p:nvSpPr>
          <p:cNvPr id="9" name="TextBox 8">
            <a:extLst>
              <a:ext uri="{FF2B5EF4-FFF2-40B4-BE49-F238E27FC236}">
                <a16:creationId xmlns:a16="http://schemas.microsoft.com/office/drawing/2014/main" id="{57BDB092-ED8C-AC1B-E114-1116B1BFE6B4}"/>
              </a:ext>
            </a:extLst>
          </p:cNvPr>
          <p:cNvSpPr txBox="1"/>
          <p:nvPr/>
        </p:nvSpPr>
        <p:spPr>
          <a:xfrm>
            <a:off x="1322001" y="1367522"/>
            <a:ext cx="9851216" cy="1200329"/>
          </a:xfrm>
          <a:prstGeom prst="rect">
            <a:avLst/>
          </a:prstGeom>
          <a:solidFill>
            <a:schemeClr val="accent4">
              <a:lumMod val="20000"/>
              <a:lumOff val="80000"/>
            </a:schemeClr>
          </a:solidFill>
        </p:spPr>
        <p:txBody>
          <a:bodyPr wrap="square" rtlCol="0">
            <a:spAutoFit/>
          </a:bodyPr>
          <a:lstStyle/>
          <a:p>
            <a:r>
              <a:rPr lang="en-GB" sz="2400" dirty="0"/>
              <a:t>Two-way matrix factorization D ≈ UV </a:t>
            </a:r>
            <a:r>
              <a:rPr lang="en-GB" sz="2400" baseline="30000" dirty="0"/>
              <a:t>T</a:t>
            </a:r>
            <a:r>
              <a:rPr lang="en-GB" sz="2400" dirty="0"/>
              <a:t> into n × k and d × k matrices U and V, respectively, </a:t>
            </a:r>
          </a:p>
          <a:p>
            <a:r>
              <a:rPr lang="en-GB" sz="2400" dirty="0"/>
              <a:t>Three-way matrix factorization </a:t>
            </a:r>
          </a:p>
        </p:txBody>
      </p:sp>
      <p:pic>
        <p:nvPicPr>
          <p:cNvPr id="10" name="Picture 9">
            <a:extLst>
              <a:ext uri="{FF2B5EF4-FFF2-40B4-BE49-F238E27FC236}">
                <a16:creationId xmlns:a16="http://schemas.microsoft.com/office/drawing/2014/main" id="{192E4B3D-8422-09BF-64C7-2B15F4C065BA}"/>
              </a:ext>
            </a:extLst>
          </p:cNvPr>
          <p:cNvPicPr>
            <a:picLocks noChangeAspect="1"/>
          </p:cNvPicPr>
          <p:nvPr/>
        </p:nvPicPr>
        <p:blipFill>
          <a:blip r:embed="rId4"/>
          <a:stretch>
            <a:fillRect/>
          </a:stretch>
        </p:blipFill>
        <p:spPr>
          <a:xfrm>
            <a:off x="5535825" y="1885881"/>
            <a:ext cx="3818456" cy="783118"/>
          </a:xfrm>
          <a:prstGeom prst="rect">
            <a:avLst/>
          </a:prstGeom>
        </p:spPr>
      </p:pic>
      <p:sp>
        <p:nvSpPr>
          <p:cNvPr id="11" name="TextBox 10">
            <a:extLst>
              <a:ext uri="{FF2B5EF4-FFF2-40B4-BE49-F238E27FC236}">
                <a16:creationId xmlns:a16="http://schemas.microsoft.com/office/drawing/2014/main" id="{EA9B155D-F45A-DFE4-3FDC-5DA7E157FDFD}"/>
              </a:ext>
            </a:extLst>
          </p:cNvPr>
          <p:cNvSpPr txBox="1"/>
          <p:nvPr/>
        </p:nvSpPr>
        <p:spPr>
          <a:xfrm>
            <a:off x="1322000" y="5772150"/>
            <a:ext cx="8953798" cy="646331"/>
          </a:xfrm>
          <a:prstGeom prst="rect">
            <a:avLst/>
          </a:prstGeom>
          <a:noFill/>
        </p:spPr>
        <p:txBody>
          <a:bodyPr wrap="none" rtlCol="0">
            <a:spAutoFit/>
          </a:bodyPr>
          <a:lstStyle/>
          <a:p>
            <a:r>
              <a:rPr lang="en-GB" dirty="0"/>
              <a:t>* k= number of topics , n=no of documents in corpus  , d= no of terms (dictionary/vocabulary)</a:t>
            </a:r>
          </a:p>
          <a:p>
            <a:endParaRPr lang="en-AE" dirty="0"/>
          </a:p>
        </p:txBody>
      </p:sp>
    </p:spTree>
    <p:extLst>
      <p:ext uri="{BB962C8B-B14F-4D97-AF65-F5344CB8AC3E}">
        <p14:creationId xmlns:p14="http://schemas.microsoft.com/office/powerpoint/2010/main" val="4005586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AD612-1E37-5D42-AC0D-2EC54D7F14F2}"/>
              </a:ext>
            </a:extLst>
          </p:cNvPr>
          <p:cNvSpPr>
            <a:spLocks noGrp="1"/>
          </p:cNvSpPr>
          <p:nvPr>
            <p:ph type="title"/>
          </p:nvPr>
        </p:nvSpPr>
        <p:spPr/>
        <p:txBody>
          <a:bodyPr/>
          <a:lstStyle/>
          <a:p>
            <a:r>
              <a:rPr lang="en-GB" dirty="0"/>
              <a:t>LSA for topic modelling </a:t>
            </a:r>
          </a:p>
        </p:txBody>
      </p:sp>
      <p:sp>
        <p:nvSpPr>
          <p:cNvPr id="3" name="Content Placeholder 2">
            <a:extLst>
              <a:ext uri="{FF2B5EF4-FFF2-40B4-BE49-F238E27FC236}">
                <a16:creationId xmlns:a16="http://schemas.microsoft.com/office/drawing/2014/main" id="{3CF1C799-EC41-DC44-B91C-68C09BBC306E}"/>
              </a:ext>
            </a:extLst>
          </p:cNvPr>
          <p:cNvSpPr>
            <a:spLocks noGrp="1"/>
          </p:cNvSpPr>
          <p:nvPr>
            <p:ph idx="1"/>
          </p:nvPr>
        </p:nvSpPr>
        <p:spPr/>
        <p:txBody>
          <a:bodyPr>
            <a:normAutofit lnSpcReduction="10000"/>
          </a:bodyPr>
          <a:lstStyle/>
          <a:p>
            <a:r>
              <a:rPr lang="en-GB" dirty="0"/>
              <a:t>Starts by a sparse term-document matrix, where each row is a token and each column is a document. (or vice versa)</a:t>
            </a:r>
          </a:p>
          <a:p>
            <a:endParaRPr lang="en-GB" dirty="0"/>
          </a:p>
          <a:p>
            <a:r>
              <a:rPr lang="en-GB" dirty="0"/>
              <a:t>Each value in the matrix corresponds to the frequency with which the given term appears in that document, and can be normalized using TF–IDF. </a:t>
            </a:r>
          </a:p>
          <a:p>
            <a:endParaRPr lang="en-GB" dirty="0"/>
          </a:p>
          <a:p>
            <a:r>
              <a:rPr lang="en-GB" dirty="0"/>
              <a:t>Singular Value Decomposition (SVD) is used to factorize the term-document matrix into matrices that represent the term-topics, the topic importance, and the topic-documents.</a:t>
            </a:r>
          </a:p>
          <a:p>
            <a:endParaRPr lang="en-GB" dirty="0"/>
          </a:p>
        </p:txBody>
      </p:sp>
      <p:sp>
        <p:nvSpPr>
          <p:cNvPr id="4" name="Footer Placeholder 3">
            <a:extLst>
              <a:ext uri="{FF2B5EF4-FFF2-40B4-BE49-F238E27FC236}">
                <a16:creationId xmlns:a16="http://schemas.microsoft.com/office/drawing/2014/main" id="{D6442095-A130-4046-A4F8-E6F0024E1A06}"/>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3000925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0148-CE51-C949-A8F3-248CD618855B}"/>
              </a:ext>
            </a:extLst>
          </p:cNvPr>
          <p:cNvSpPr>
            <a:spLocks noGrp="1"/>
          </p:cNvSpPr>
          <p:nvPr>
            <p:ph type="title"/>
          </p:nvPr>
        </p:nvSpPr>
        <p:spPr>
          <a:xfrm>
            <a:off x="633045" y="365125"/>
            <a:ext cx="12356123" cy="1325563"/>
          </a:xfrm>
        </p:spPr>
        <p:txBody>
          <a:bodyPr>
            <a:normAutofit/>
          </a:bodyPr>
          <a:lstStyle/>
          <a:p>
            <a:r>
              <a:rPr lang="en-GB" dirty="0"/>
              <a:t>Cat/Car Example </a:t>
            </a:r>
            <a:r>
              <a:rPr lang="en-GB" sz="2200" dirty="0"/>
              <a:t>(</a:t>
            </a:r>
            <a:r>
              <a:rPr lang="en-GB" sz="2200" dirty="0">
                <a:hlinkClick r:id="rId3"/>
              </a:rPr>
              <a:t>Machine Learning for Text </a:t>
            </a:r>
            <a:r>
              <a:rPr lang="en-GB" sz="2200" dirty="0" err="1">
                <a:hlinkClick r:id="rId3"/>
              </a:rPr>
              <a:t>Charu</a:t>
            </a:r>
            <a:r>
              <a:rPr lang="en-GB" sz="2200" dirty="0">
                <a:hlinkClick r:id="rId3"/>
              </a:rPr>
              <a:t> C. Aggarwal, 2018 </a:t>
            </a:r>
            <a:r>
              <a:rPr lang="en-GB" sz="2200" dirty="0"/>
              <a:t>) </a:t>
            </a:r>
            <a:br>
              <a:rPr lang="en-GB" dirty="0"/>
            </a:br>
            <a:endParaRPr lang="en-GB" dirty="0"/>
          </a:p>
        </p:txBody>
      </p:sp>
      <p:sp>
        <p:nvSpPr>
          <p:cNvPr id="4" name="Footer Placeholder 3">
            <a:extLst>
              <a:ext uri="{FF2B5EF4-FFF2-40B4-BE49-F238E27FC236}">
                <a16:creationId xmlns:a16="http://schemas.microsoft.com/office/drawing/2014/main" id="{61880344-7216-F640-90CA-3696D83674D1}"/>
              </a:ext>
            </a:extLst>
          </p:cNvPr>
          <p:cNvSpPr>
            <a:spLocks noGrp="1"/>
          </p:cNvSpPr>
          <p:nvPr>
            <p:ph type="ftr" sz="quarter" idx="11"/>
          </p:nvPr>
        </p:nvSpPr>
        <p:spPr/>
        <p:txBody>
          <a:bodyPr/>
          <a:lstStyle/>
          <a:p>
            <a:r>
              <a:rPr lang="en-CA"/>
              <a:t>F2021 AA  Applied Text Analytics</a:t>
            </a:r>
            <a:endParaRPr lang="en-US"/>
          </a:p>
        </p:txBody>
      </p:sp>
      <p:sp>
        <p:nvSpPr>
          <p:cNvPr id="7" name="TextBox 6">
            <a:extLst>
              <a:ext uri="{FF2B5EF4-FFF2-40B4-BE49-F238E27FC236}">
                <a16:creationId xmlns:a16="http://schemas.microsoft.com/office/drawing/2014/main" id="{ABB7AFCD-0157-BE43-A3EE-320B37DF2F1C}"/>
              </a:ext>
            </a:extLst>
          </p:cNvPr>
          <p:cNvSpPr txBox="1"/>
          <p:nvPr/>
        </p:nvSpPr>
        <p:spPr>
          <a:xfrm>
            <a:off x="17867870" y="-1804086"/>
            <a:ext cx="184731" cy="369332"/>
          </a:xfrm>
          <a:prstGeom prst="rect">
            <a:avLst/>
          </a:prstGeom>
          <a:solidFill>
            <a:schemeClr val="accent4">
              <a:lumMod val="20000"/>
              <a:lumOff val="80000"/>
            </a:schemeClr>
          </a:solidFill>
        </p:spPr>
        <p:txBody>
          <a:bodyPr wrap="none" rtlCol="0">
            <a:spAutoFit/>
          </a:bodyPr>
          <a:lstStyle/>
          <a:p>
            <a:endParaRPr lang="en-GB" dirty="0"/>
          </a:p>
        </p:txBody>
      </p:sp>
      <p:sp>
        <p:nvSpPr>
          <p:cNvPr id="9" name="TextBox 8">
            <a:extLst>
              <a:ext uri="{FF2B5EF4-FFF2-40B4-BE49-F238E27FC236}">
                <a16:creationId xmlns:a16="http://schemas.microsoft.com/office/drawing/2014/main" id="{EAC9050D-BD0C-1042-9902-B658D882C263}"/>
              </a:ext>
            </a:extLst>
          </p:cNvPr>
          <p:cNvSpPr txBox="1"/>
          <p:nvPr/>
        </p:nvSpPr>
        <p:spPr>
          <a:xfrm>
            <a:off x="5697415" y="4765431"/>
            <a:ext cx="3522118" cy="461665"/>
          </a:xfrm>
          <a:prstGeom prst="rect">
            <a:avLst/>
          </a:prstGeom>
          <a:solidFill>
            <a:schemeClr val="accent6">
              <a:lumMod val="60000"/>
              <a:lumOff val="40000"/>
            </a:schemeClr>
          </a:solidFill>
        </p:spPr>
        <p:txBody>
          <a:bodyPr wrap="none" rtlCol="0">
            <a:spAutoFit/>
          </a:bodyPr>
          <a:lstStyle/>
          <a:p>
            <a:r>
              <a:rPr lang="en-GB" sz="2400" b="1" dirty="0"/>
              <a:t>Reduced Representation ?</a:t>
            </a:r>
          </a:p>
        </p:txBody>
      </p:sp>
      <p:pic>
        <p:nvPicPr>
          <p:cNvPr id="3" name="Content Placeholder 4">
            <a:extLst>
              <a:ext uri="{FF2B5EF4-FFF2-40B4-BE49-F238E27FC236}">
                <a16:creationId xmlns:a16="http://schemas.microsoft.com/office/drawing/2014/main" id="{A88E6995-C303-8C15-ED06-518208E63E0E}"/>
              </a:ext>
            </a:extLst>
          </p:cNvPr>
          <p:cNvPicPr>
            <a:picLocks noChangeAspect="1"/>
          </p:cNvPicPr>
          <p:nvPr/>
        </p:nvPicPr>
        <p:blipFill>
          <a:blip r:embed="rId4"/>
          <a:stretch>
            <a:fillRect/>
          </a:stretch>
        </p:blipFill>
        <p:spPr>
          <a:xfrm>
            <a:off x="203058" y="1690688"/>
            <a:ext cx="4272467" cy="1883785"/>
          </a:xfrm>
          <a:prstGeom prst="rect">
            <a:avLst/>
          </a:prstGeom>
          <a:solidFill>
            <a:schemeClr val="accent4">
              <a:lumMod val="20000"/>
              <a:lumOff val="80000"/>
            </a:schemeClr>
          </a:solidFill>
        </p:spPr>
      </p:pic>
    </p:spTree>
    <p:extLst>
      <p:ext uri="{BB962C8B-B14F-4D97-AF65-F5344CB8AC3E}">
        <p14:creationId xmlns:p14="http://schemas.microsoft.com/office/powerpoint/2010/main" val="126111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0148-CE51-C949-A8F3-248CD618855B}"/>
              </a:ext>
            </a:extLst>
          </p:cNvPr>
          <p:cNvSpPr>
            <a:spLocks noGrp="1"/>
          </p:cNvSpPr>
          <p:nvPr>
            <p:ph type="title"/>
          </p:nvPr>
        </p:nvSpPr>
        <p:spPr>
          <a:xfrm>
            <a:off x="633045" y="365125"/>
            <a:ext cx="12356123" cy="1325563"/>
          </a:xfrm>
        </p:spPr>
        <p:txBody>
          <a:bodyPr>
            <a:normAutofit/>
          </a:bodyPr>
          <a:lstStyle/>
          <a:p>
            <a:r>
              <a:rPr lang="en-GB" dirty="0"/>
              <a:t>Cat/Car Example </a:t>
            </a:r>
            <a:r>
              <a:rPr lang="en-GB" sz="2200" dirty="0"/>
              <a:t>(</a:t>
            </a:r>
            <a:r>
              <a:rPr lang="en-GB" sz="2200" dirty="0">
                <a:hlinkClick r:id="rId3"/>
              </a:rPr>
              <a:t>Machine Learning for Text </a:t>
            </a:r>
            <a:r>
              <a:rPr lang="en-GB" sz="2200" dirty="0" err="1">
                <a:hlinkClick r:id="rId3"/>
              </a:rPr>
              <a:t>Charu</a:t>
            </a:r>
            <a:r>
              <a:rPr lang="en-GB" sz="2200" dirty="0">
                <a:hlinkClick r:id="rId3"/>
              </a:rPr>
              <a:t> C. Aggarwal, 2018 </a:t>
            </a:r>
            <a:r>
              <a:rPr lang="en-GB" sz="2200" dirty="0"/>
              <a:t>) </a:t>
            </a:r>
            <a:br>
              <a:rPr lang="en-GB" dirty="0"/>
            </a:br>
            <a:endParaRPr lang="en-GB" dirty="0"/>
          </a:p>
        </p:txBody>
      </p:sp>
      <p:pic>
        <p:nvPicPr>
          <p:cNvPr id="5" name="Content Placeholder 4">
            <a:extLst>
              <a:ext uri="{FF2B5EF4-FFF2-40B4-BE49-F238E27FC236}">
                <a16:creationId xmlns:a16="http://schemas.microsoft.com/office/drawing/2014/main" id="{C642DB2A-2793-6547-B3AD-7C9BE0007B10}"/>
              </a:ext>
            </a:extLst>
          </p:cNvPr>
          <p:cNvPicPr>
            <a:picLocks noGrp="1" noChangeAspect="1"/>
          </p:cNvPicPr>
          <p:nvPr>
            <p:ph idx="1"/>
          </p:nvPr>
        </p:nvPicPr>
        <p:blipFill>
          <a:blip r:embed="rId4"/>
          <a:stretch>
            <a:fillRect/>
          </a:stretch>
        </p:blipFill>
        <p:spPr>
          <a:xfrm>
            <a:off x="4078357" y="1226585"/>
            <a:ext cx="8291909" cy="4351338"/>
          </a:xfrm>
        </p:spPr>
      </p:pic>
      <p:sp>
        <p:nvSpPr>
          <p:cNvPr id="4" name="Footer Placeholder 3">
            <a:extLst>
              <a:ext uri="{FF2B5EF4-FFF2-40B4-BE49-F238E27FC236}">
                <a16:creationId xmlns:a16="http://schemas.microsoft.com/office/drawing/2014/main" id="{61880344-7216-F640-90CA-3696D83674D1}"/>
              </a:ext>
            </a:extLst>
          </p:cNvPr>
          <p:cNvSpPr>
            <a:spLocks noGrp="1"/>
          </p:cNvSpPr>
          <p:nvPr>
            <p:ph type="ftr" sz="quarter" idx="11"/>
          </p:nvPr>
        </p:nvSpPr>
        <p:spPr/>
        <p:txBody>
          <a:bodyPr/>
          <a:lstStyle/>
          <a:p>
            <a:r>
              <a:rPr lang="en-CA"/>
              <a:t>F2021 AA  Applied Text Analytics</a:t>
            </a:r>
            <a:endParaRPr lang="en-US"/>
          </a:p>
        </p:txBody>
      </p:sp>
      <p:sp>
        <p:nvSpPr>
          <p:cNvPr id="7" name="TextBox 6">
            <a:extLst>
              <a:ext uri="{FF2B5EF4-FFF2-40B4-BE49-F238E27FC236}">
                <a16:creationId xmlns:a16="http://schemas.microsoft.com/office/drawing/2014/main" id="{ABB7AFCD-0157-BE43-A3EE-320B37DF2F1C}"/>
              </a:ext>
            </a:extLst>
          </p:cNvPr>
          <p:cNvSpPr txBox="1"/>
          <p:nvPr/>
        </p:nvSpPr>
        <p:spPr>
          <a:xfrm>
            <a:off x="17867870" y="-1804086"/>
            <a:ext cx="184731" cy="369332"/>
          </a:xfrm>
          <a:prstGeom prst="rect">
            <a:avLst/>
          </a:prstGeom>
          <a:solidFill>
            <a:schemeClr val="accent4">
              <a:lumMod val="20000"/>
              <a:lumOff val="80000"/>
            </a:schemeClr>
          </a:solidFill>
        </p:spPr>
        <p:txBody>
          <a:bodyPr wrap="none" rtlCol="0">
            <a:spAutoFit/>
          </a:bodyPr>
          <a:lstStyle/>
          <a:p>
            <a:endParaRPr lang="en-GB" dirty="0"/>
          </a:p>
        </p:txBody>
      </p:sp>
      <p:sp>
        <p:nvSpPr>
          <p:cNvPr id="3" name="Rectangle 2">
            <a:extLst>
              <a:ext uri="{FF2B5EF4-FFF2-40B4-BE49-F238E27FC236}">
                <a16:creationId xmlns:a16="http://schemas.microsoft.com/office/drawing/2014/main" id="{F1F20B8D-8810-034C-82E8-2A25AD1FC659}"/>
              </a:ext>
            </a:extLst>
          </p:cNvPr>
          <p:cNvSpPr/>
          <p:nvPr/>
        </p:nvSpPr>
        <p:spPr>
          <a:xfrm>
            <a:off x="296562" y="5484863"/>
            <a:ext cx="11443154" cy="677108"/>
          </a:xfrm>
          <a:prstGeom prst="rect">
            <a:avLst/>
          </a:prstGeom>
          <a:solidFill>
            <a:schemeClr val="accent4">
              <a:lumMod val="60000"/>
              <a:lumOff val="40000"/>
            </a:schemeClr>
          </a:solidFill>
        </p:spPr>
        <p:txBody>
          <a:bodyPr wrap="square">
            <a:spAutoFit/>
          </a:bodyPr>
          <a:lstStyle/>
          <a:p>
            <a:r>
              <a:rPr lang="en-GB" sz="2000" dirty="0"/>
              <a:t>How do the notions of dimensionality reduction and latent semantic analysis relate to matrix factorization? </a:t>
            </a:r>
          </a:p>
          <a:p>
            <a:endParaRPr lang="en-GB" dirty="0"/>
          </a:p>
        </p:txBody>
      </p:sp>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50299E25-C926-5514-56F0-AF5AB23B65D6}"/>
                  </a:ext>
                </a:extLst>
              </p14:cNvPr>
              <p14:cNvContentPartPr/>
              <p14:nvPr/>
            </p14:nvContentPartPr>
            <p14:xfrm>
              <a:off x="4872694" y="1561837"/>
              <a:ext cx="782280" cy="1071000"/>
            </p14:xfrm>
          </p:contentPart>
        </mc:Choice>
        <mc:Fallback xmlns="">
          <p:pic>
            <p:nvPicPr>
              <p:cNvPr id="13" name="Ink 12">
                <a:extLst>
                  <a:ext uri="{FF2B5EF4-FFF2-40B4-BE49-F238E27FC236}">
                    <a16:creationId xmlns:a16="http://schemas.microsoft.com/office/drawing/2014/main" id="{50299E25-C926-5514-56F0-AF5AB23B65D6}"/>
                  </a:ext>
                </a:extLst>
              </p:cNvPr>
              <p:cNvPicPr/>
              <p:nvPr/>
            </p:nvPicPr>
            <p:blipFill>
              <a:blip r:embed="rId7"/>
              <a:stretch>
                <a:fillRect/>
              </a:stretch>
            </p:blipFill>
            <p:spPr>
              <a:xfrm>
                <a:off x="4868374" y="1557517"/>
                <a:ext cx="790920" cy="1079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9E222A49-A3F0-0B73-0328-4C1F21EEEB72}"/>
                  </a:ext>
                </a:extLst>
              </p14:cNvPr>
              <p14:cNvContentPartPr/>
              <p14:nvPr/>
            </p14:nvContentPartPr>
            <p14:xfrm>
              <a:off x="5725894" y="2699797"/>
              <a:ext cx="783000" cy="760320"/>
            </p14:xfrm>
          </p:contentPart>
        </mc:Choice>
        <mc:Fallback xmlns="">
          <p:pic>
            <p:nvPicPr>
              <p:cNvPr id="14" name="Ink 13">
                <a:extLst>
                  <a:ext uri="{FF2B5EF4-FFF2-40B4-BE49-F238E27FC236}">
                    <a16:creationId xmlns:a16="http://schemas.microsoft.com/office/drawing/2014/main" id="{9E222A49-A3F0-0B73-0328-4C1F21EEEB72}"/>
                  </a:ext>
                </a:extLst>
              </p:cNvPr>
              <p:cNvPicPr/>
              <p:nvPr/>
            </p:nvPicPr>
            <p:blipFill>
              <a:blip r:embed="rId9"/>
              <a:stretch>
                <a:fillRect/>
              </a:stretch>
            </p:blipFill>
            <p:spPr>
              <a:xfrm>
                <a:off x="5721574" y="2695477"/>
                <a:ext cx="791640" cy="768960"/>
              </a:xfrm>
              <a:prstGeom prst="rect">
                <a:avLst/>
              </a:prstGeom>
            </p:spPr>
          </p:pic>
        </mc:Fallback>
      </mc:AlternateContent>
      <p:pic>
        <p:nvPicPr>
          <p:cNvPr id="8" name="Content Placeholder 4">
            <a:extLst>
              <a:ext uri="{FF2B5EF4-FFF2-40B4-BE49-F238E27FC236}">
                <a16:creationId xmlns:a16="http://schemas.microsoft.com/office/drawing/2014/main" id="{1C21D01D-AA24-2B41-A769-547A2BFA9A58}"/>
              </a:ext>
            </a:extLst>
          </p:cNvPr>
          <p:cNvPicPr>
            <a:picLocks noChangeAspect="1"/>
          </p:cNvPicPr>
          <p:nvPr/>
        </p:nvPicPr>
        <p:blipFill>
          <a:blip r:embed="rId10"/>
          <a:stretch>
            <a:fillRect/>
          </a:stretch>
        </p:blipFill>
        <p:spPr>
          <a:xfrm>
            <a:off x="203058" y="1690688"/>
            <a:ext cx="4272467" cy="1883785"/>
          </a:xfrm>
          <a:prstGeom prst="rect">
            <a:avLst/>
          </a:prstGeom>
          <a:solidFill>
            <a:schemeClr val="accent4">
              <a:lumMod val="20000"/>
              <a:lumOff val="80000"/>
            </a:schemeClr>
          </a:solidFill>
        </p:spPr>
      </p:pic>
    </p:spTree>
    <p:extLst>
      <p:ext uri="{BB962C8B-B14F-4D97-AF65-F5344CB8AC3E}">
        <p14:creationId xmlns:p14="http://schemas.microsoft.com/office/powerpoint/2010/main" val="570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2EC3-BE77-E143-9CB3-2C6FBAAC100B}"/>
              </a:ext>
            </a:extLst>
          </p:cNvPr>
          <p:cNvSpPr>
            <a:spLocks noGrp="1"/>
          </p:cNvSpPr>
          <p:nvPr>
            <p:ph type="title"/>
          </p:nvPr>
        </p:nvSpPr>
        <p:spPr/>
        <p:txBody>
          <a:bodyPr/>
          <a:lstStyle/>
          <a:p>
            <a:r>
              <a:rPr lang="en-GB" dirty="0"/>
              <a:t>Latent Sematic Analysis LSA</a:t>
            </a:r>
          </a:p>
        </p:txBody>
      </p:sp>
      <p:sp>
        <p:nvSpPr>
          <p:cNvPr id="3" name="Content Placeholder 2">
            <a:extLst>
              <a:ext uri="{FF2B5EF4-FFF2-40B4-BE49-F238E27FC236}">
                <a16:creationId xmlns:a16="http://schemas.microsoft.com/office/drawing/2014/main" id="{E6D84A71-AF29-5447-905F-2342C054192E}"/>
              </a:ext>
            </a:extLst>
          </p:cNvPr>
          <p:cNvSpPr>
            <a:spLocks noGrp="1"/>
          </p:cNvSpPr>
          <p:nvPr>
            <p:ph idx="1"/>
          </p:nvPr>
        </p:nvSpPr>
        <p:spPr/>
        <p:txBody>
          <a:bodyPr/>
          <a:lstStyle/>
          <a:p>
            <a:r>
              <a:rPr lang="en-GB" dirty="0"/>
              <a:t>Latent Semantic Analysis (LSA) is a vector-based approach first suggested as a topic modelling technique by </a:t>
            </a:r>
            <a:r>
              <a:rPr lang="en-GB" dirty="0" err="1"/>
              <a:t>Deerwester</a:t>
            </a:r>
            <a:r>
              <a:rPr lang="en-GB" dirty="0"/>
              <a:t> et al in 1990</a:t>
            </a:r>
          </a:p>
          <a:p>
            <a:endParaRPr lang="en-GB" dirty="0"/>
          </a:p>
          <a:p>
            <a:r>
              <a:rPr lang="en-GB" dirty="0"/>
              <a:t>Also called Singular Value Decomposition (SVD) </a:t>
            </a:r>
          </a:p>
        </p:txBody>
      </p:sp>
      <p:sp>
        <p:nvSpPr>
          <p:cNvPr id="4" name="Footer Placeholder 3">
            <a:extLst>
              <a:ext uri="{FF2B5EF4-FFF2-40B4-BE49-F238E27FC236}">
                <a16:creationId xmlns:a16="http://schemas.microsoft.com/office/drawing/2014/main" id="{4C96226E-CAED-1948-8D7D-056B7BE76EAC}"/>
              </a:ext>
            </a:extLst>
          </p:cNvPr>
          <p:cNvSpPr>
            <a:spLocks noGrp="1"/>
          </p:cNvSpPr>
          <p:nvPr>
            <p:ph type="ftr" sz="quarter" idx="11"/>
          </p:nvPr>
        </p:nvSpPr>
        <p:spPr/>
        <p:txBody>
          <a:bodyPr/>
          <a:lstStyle/>
          <a:p>
            <a:r>
              <a:rPr lang="en-CA"/>
              <a:t>F2021 AA  Applied Text Analytics</a:t>
            </a:r>
            <a:endParaRPr lang="en-US"/>
          </a:p>
        </p:txBody>
      </p:sp>
      <p:pic>
        <p:nvPicPr>
          <p:cNvPr id="5" name="Picture 4">
            <a:extLst>
              <a:ext uri="{FF2B5EF4-FFF2-40B4-BE49-F238E27FC236}">
                <a16:creationId xmlns:a16="http://schemas.microsoft.com/office/drawing/2014/main" id="{12F2AC0E-149E-094A-B89A-9B6D83C43626}"/>
              </a:ext>
            </a:extLst>
          </p:cNvPr>
          <p:cNvPicPr>
            <a:picLocks noChangeAspect="1"/>
          </p:cNvPicPr>
          <p:nvPr/>
        </p:nvPicPr>
        <p:blipFill>
          <a:blip r:embed="rId3"/>
          <a:stretch>
            <a:fillRect/>
          </a:stretch>
        </p:blipFill>
        <p:spPr>
          <a:xfrm>
            <a:off x="1557554" y="4169870"/>
            <a:ext cx="8438215" cy="1912976"/>
          </a:xfrm>
          <a:prstGeom prst="rect">
            <a:avLst/>
          </a:prstGeom>
          <a:solidFill>
            <a:schemeClr val="accent4">
              <a:lumMod val="20000"/>
              <a:lumOff val="80000"/>
            </a:schemeClr>
          </a:solidFill>
        </p:spPr>
      </p:pic>
      <p:pic>
        <p:nvPicPr>
          <p:cNvPr id="6" name="Picture 5">
            <a:extLst>
              <a:ext uri="{FF2B5EF4-FFF2-40B4-BE49-F238E27FC236}">
                <a16:creationId xmlns:a16="http://schemas.microsoft.com/office/drawing/2014/main" id="{6D961F03-5BC3-5C49-AACF-15210601BB68}"/>
              </a:ext>
            </a:extLst>
          </p:cNvPr>
          <p:cNvPicPr>
            <a:picLocks noChangeAspect="1"/>
          </p:cNvPicPr>
          <p:nvPr/>
        </p:nvPicPr>
        <p:blipFill>
          <a:blip r:embed="rId4"/>
          <a:stretch>
            <a:fillRect/>
          </a:stretch>
        </p:blipFill>
        <p:spPr>
          <a:xfrm>
            <a:off x="8445500" y="3249616"/>
            <a:ext cx="2032000" cy="416738"/>
          </a:xfrm>
          <a:prstGeom prst="rect">
            <a:avLst/>
          </a:prstGeom>
        </p:spPr>
      </p:pic>
      <p:sp>
        <p:nvSpPr>
          <p:cNvPr id="7" name="TextBox 6">
            <a:extLst>
              <a:ext uri="{FF2B5EF4-FFF2-40B4-BE49-F238E27FC236}">
                <a16:creationId xmlns:a16="http://schemas.microsoft.com/office/drawing/2014/main" id="{81467AB4-8163-0942-ABA8-0A488122C49B}"/>
              </a:ext>
            </a:extLst>
          </p:cNvPr>
          <p:cNvSpPr txBox="1"/>
          <p:nvPr/>
        </p:nvSpPr>
        <p:spPr>
          <a:xfrm>
            <a:off x="3321258" y="3733446"/>
            <a:ext cx="6891630" cy="369332"/>
          </a:xfrm>
          <a:prstGeom prst="rect">
            <a:avLst/>
          </a:prstGeom>
          <a:solidFill>
            <a:srgbClr val="FFFF00"/>
          </a:solidFill>
        </p:spPr>
        <p:txBody>
          <a:bodyPr wrap="none" rtlCol="0">
            <a:spAutoFit/>
          </a:bodyPr>
          <a:lstStyle/>
          <a:p>
            <a:r>
              <a:rPr lang="en-GB" dirty="0"/>
              <a:t>n documents can be expressed as the rows of an n × k matrix U = [u </a:t>
            </a:r>
            <a:r>
              <a:rPr lang="en-GB" dirty="0" err="1"/>
              <a:t>ij</a:t>
            </a:r>
            <a:r>
              <a:rPr lang="en-GB" dirty="0"/>
              <a:t> ], </a:t>
            </a:r>
          </a:p>
        </p:txBody>
      </p:sp>
      <p:sp>
        <p:nvSpPr>
          <p:cNvPr id="8" name="TextBox 7">
            <a:extLst>
              <a:ext uri="{FF2B5EF4-FFF2-40B4-BE49-F238E27FC236}">
                <a16:creationId xmlns:a16="http://schemas.microsoft.com/office/drawing/2014/main" id="{52BAA626-EF58-83C0-0A85-44FA746F13AC}"/>
              </a:ext>
            </a:extLst>
          </p:cNvPr>
          <p:cNvSpPr txBox="1"/>
          <p:nvPr/>
        </p:nvSpPr>
        <p:spPr>
          <a:xfrm>
            <a:off x="1356092" y="6011932"/>
            <a:ext cx="9121408" cy="646331"/>
          </a:xfrm>
          <a:prstGeom prst="rect">
            <a:avLst/>
          </a:prstGeom>
          <a:noFill/>
        </p:spPr>
        <p:txBody>
          <a:bodyPr wrap="none" rtlCol="0">
            <a:spAutoFit/>
          </a:bodyPr>
          <a:lstStyle/>
          <a:p>
            <a:r>
              <a:rPr lang="en-GB" b="1" dirty="0"/>
              <a:t>* k= number of topics , n=no of documents in corpus  , d= no of terms (dictionary/vocabulary)</a:t>
            </a:r>
          </a:p>
          <a:p>
            <a:endParaRPr lang="en-AE" dirty="0"/>
          </a:p>
        </p:txBody>
      </p:sp>
    </p:spTree>
    <p:extLst>
      <p:ext uri="{BB962C8B-B14F-4D97-AF65-F5344CB8AC3E}">
        <p14:creationId xmlns:p14="http://schemas.microsoft.com/office/powerpoint/2010/main" val="3257988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0148-CE51-C949-A8F3-248CD618855B}"/>
              </a:ext>
            </a:extLst>
          </p:cNvPr>
          <p:cNvSpPr>
            <a:spLocks noGrp="1"/>
          </p:cNvSpPr>
          <p:nvPr>
            <p:ph type="title"/>
          </p:nvPr>
        </p:nvSpPr>
        <p:spPr>
          <a:xfrm>
            <a:off x="633045" y="365125"/>
            <a:ext cx="12356123" cy="1325563"/>
          </a:xfrm>
        </p:spPr>
        <p:txBody>
          <a:bodyPr>
            <a:normAutofit/>
          </a:bodyPr>
          <a:lstStyle/>
          <a:p>
            <a:r>
              <a:rPr lang="en-GB" dirty="0"/>
              <a:t>Cat/Car Example </a:t>
            </a:r>
            <a:r>
              <a:rPr lang="en-GB" sz="2200" dirty="0"/>
              <a:t>(</a:t>
            </a:r>
            <a:r>
              <a:rPr lang="en-GB" sz="2200" dirty="0">
                <a:hlinkClick r:id="rId3"/>
              </a:rPr>
              <a:t>Machine Learning for Text </a:t>
            </a:r>
            <a:r>
              <a:rPr lang="en-GB" sz="2200" dirty="0" err="1">
                <a:hlinkClick r:id="rId3"/>
              </a:rPr>
              <a:t>Charu</a:t>
            </a:r>
            <a:r>
              <a:rPr lang="en-GB" sz="2200" dirty="0">
                <a:hlinkClick r:id="rId3"/>
              </a:rPr>
              <a:t> C. Aggarwal, 2018 </a:t>
            </a:r>
            <a:r>
              <a:rPr lang="en-GB" sz="2200" dirty="0"/>
              <a:t>) </a:t>
            </a:r>
            <a:br>
              <a:rPr lang="en-GB" dirty="0"/>
            </a:br>
            <a:endParaRPr lang="en-GB" dirty="0"/>
          </a:p>
        </p:txBody>
      </p:sp>
      <p:pic>
        <p:nvPicPr>
          <p:cNvPr id="5" name="Content Placeholder 4">
            <a:extLst>
              <a:ext uri="{FF2B5EF4-FFF2-40B4-BE49-F238E27FC236}">
                <a16:creationId xmlns:a16="http://schemas.microsoft.com/office/drawing/2014/main" id="{C642DB2A-2793-6547-B3AD-7C9BE0007B10}"/>
              </a:ext>
            </a:extLst>
          </p:cNvPr>
          <p:cNvPicPr>
            <a:picLocks noGrp="1" noChangeAspect="1"/>
          </p:cNvPicPr>
          <p:nvPr>
            <p:ph idx="1"/>
          </p:nvPr>
        </p:nvPicPr>
        <p:blipFill>
          <a:blip r:embed="rId4"/>
          <a:stretch>
            <a:fillRect/>
          </a:stretch>
        </p:blipFill>
        <p:spPr>
          <a:xfrm>
            <a:off x="4188548" y="1141577"/>
            <a:ext cx="8291909" cy="4351338"/>
          </a:xfrm>
        </p:spPr>
      </p:pic>
      <p:sp>
        <p:nvSpPr>
          <p:cNvPr id="4" name="Footer Placeholder 3">
            <a:extLst>
              <a:ext uri="{FF2B5EF4-FFF2-40B4-BE49-F238E27FC236}">
                <a16:creationId xmlns:a16="http://schemas.microsoft.com/office/drawing/2014/main" id="{61880344-7216-F640-90CA-3696D83674D1}"/>
              </a:ext>
            </a:extLst>
          </p:cNvPr>
          <p:cNvSpPr>
            <a:spLocks noGrp="1"/>
          </p:cNvSpPr>
          <p:nvPr>
            <p:ph type="ftr" sz="quarter" idx="11"/>
          </p:nvPr>
        </p:nvSpPr>
        <p:spPr/>
        <p:txBody>
          <a:bodyPr/>
          <a:lstStyle/>
          <a:p>
            <a:r>
              <a:rPr lang="en-CA"/>
              <a:t>F2021 AA  Applied Text Analytics</a:t>
            </a:r>
            <a:endParaRPr lang="en-US"/>
          </a:p>
        </p:txBody>
      </p:sp>
      <p:sp>
        <p:nvSpPr>
          <p:cNvPr id="7" name="TextBox 6">
            <a:extLst>
              <a:ext uri="{FF2B5EF4-FFF2-40B4-BE49-F238E27FC236}">
                <a16:creationId xmlns:a16="http://schemas.microsoft.com/office/drawing/2014/main" id="{ABB7AFCD-0157-BE43-A3EE-320B37DF2F1C}"/>
              </a:ext>
            </a:extLst>
          </p:cNvPr>
          <p:cNvSpPr txBox="1"/>
          <p:nvPr/>
        </p:nvSpPr>
        <p:spPr>
          <a:xfrm>
            <a:off x="17867870" y="-1804086"/>
            <a:ext cx="184731" cy="369332"/>
          </a:xfrm>
          <a:prstGeom prst="rect">
            <a:avLst/>
          </a:prstGeom>
          <a:solidFill>
            <a:schemeClr val="accent4">
              <a:lumMod val="20000"/>
              <a:lumOff val="80000"/>
            </a:schemeClr>
          </a:solidFill>
        </p:spPr>
        <p:txBody>
          <a:bodyPr wrap="none" rtlCol="0">
            <a:spAutoFit/>
          </a:bodyPr>
          <a:lstStyle/>
          <a:p>
            <a:endParaRPr lang="en-GB" dirty="0"/>
          </a:p>
        </p:txBody>
      </p:sp>
      <p:sp>
        <p:nvSpPr>
          <p:cNvPr id="3" name="Rectangle 2">
            <a:extLst>
              <a:ext uri="{FF2B5EF4-FFF2-40B4-BE49-F238E27FC236}">
                <a16:creationId xmlns:a16="http://schemas.microsoft.com/office/drawing/2014/main" id="{F1F20B8D-8810-034C-82E8-2A25AD1FC659}"/>
              </a:ext>
            </a:extLst>
          </p:cNvPr>
          <p:cNvSpPr/>
          <p:nvPr/>
        </p:nvSpPr>
        <p:spPr>
          <a:xfrm>
            <a:off x="2186609" y="5402243"/>
            <a:ext cx="9165685" cy="954107"/>
          </a:xfrm>
          <a:prstGeom prst="rect">
            <a:avLst/>
          </a:prstGeom>
          <a:solidFill>
            <a:schemeClr val="accent4">
              <a:lumMod val="60000"/>
              <a:lumOff val="40000"/>
            </a:schemeClr>
          </a:solidFill>
        </p:spPr>
        <p:txBody>
          <a:bodyPr wrap="square">
            <a:spAutoFit/>
          </a:bodyPr>
          <a:lstStyle/>
          <a:p>
            <a:r>
              <a:rPr lang="en-GB" sz="2800" dirty="0"/>
              <a:t>reconstructed matrix is a very good approximation of the original document-term matrix</a:t>
            </a:r>
            <a:endParaRPr lang="en-GB" dirty="0"/>
          </a:p>
        </p:txBody>
      </p:sp>
      <p:pic>
        <p:nvPicPr>
          <p:cNvPr id="8" name="Picture 7">
            <a:extLst>
              <a:ext uri="{FF2B5EF4-FFF2-40B4-BE49-F238E27FC236}">
                <a16:creationId xmlns:a16="http://schemas.microsoft.com/office/drawing/2014/main" id="{93D423F6-C9A6-E646-B59C-FE20B6EC6583}"/>
              </a:ext>
            </a:extLst>
          </p:cNvPr>
          <p:cNvPicPr>
            <a:picLocks noChangeAspect="1"/>
          </p:cNvPicPr>
          <p:nvPr/>
        </p:nvPicPr>
        <p:blipFill>
          <a:blip r:embed="rId5"/>
          <a:stretch>
            <a:fillRect/>
          </a:stretch>
        </p:blipFill>
        <p:spPr>
          <a:xfrm>
            <a:off x="8427268" y="1139203"/>
            <a:ext cx="2032000" cy="419100"/>
          </a:xfrm>
          <a:prstGeom prst="rect">
            <a:avLst/>
          </a:prstGeom>
        </p:spPr>
      </p:pic>
      <p:pic>
        <p:nvPicPr>
          <p:cNvPr id="9" name="Content Placeholder 4">
            <a:extLst>
              <a:ext uri="{FF2B5EF4-FFF2-40B4-BE49-F238E27FC236}">
                <a16:creationId xmlns:a16="http://schemas.microsoft.com/office/drawing/2014/main" id="{11442177-ACDE-BC07-A986-38C2BEDE376E}"/>
              </a:ext>
            </a:extLst>
          </p:cNvPr>
          <p:cNvPicPr>
            <a:picLocks noChangeAspect="1"/>
          </p:cNvPicPr>
          <p:nvPr/>
        </p:nvPicPr>
        <p:blipFill>
          <a:blip r:embed="rId6"/>
          <a:stretch>
            <a:fillRect/>
          </a:stretch>
        </p:blipFill>
        <p:spPr>
          <a:xfrm>
            <a:off x="203058" y="1690688"/>
            <a:ext cx="4272467" cy="1883785"/>
          </a:xfrm>
          <a:prstGeom prst="rect">
            <a:avLst/>
          </a:prstGeom>
          <a:solidFill>
            <a:schemeClr val="accent4">
              <a:lumMod val="20000"/>
              <a:lumOff val="80000"/>
            </a:schemeClr>
          </a:solidFill>
        </p:spPr>
      </p:pic>
    </p:spTree>
    <p:extLst>
      <p:ext uri="{BB962C8B-B14F-4D97-AF65-F5344CB8AC3E}">
        <p14:creationId xmlns:p14="http://schemas.microsoft.com/office/powerpoint/2010/main" val="218824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a:ea typeface="ＭＳ Ｐゴシック" pitchFamily="34" charset="-128"/>
              </a:rPr>
              <a:t>What is clustering?</a:t>
            </a:r>
          </a:p>
        </p:txBody>
      </p:sp>
      <p:sp>
        <p:nvSpPr>
          <p:cNvPr id="17411" name="Rectangle 5"/>
          <p:cNvSpPr>
            <a:spLocks noGrp="1" noChangeArrowheads="1"/>
          </p:cNvSpPr>
          <p:nvPr>
            <p:ph type="body" idx="1"/>
          </p:nvPr>
        </p:nvSpPr>
        <p:spPr/>
        <p:txBody>
          <a:bodyPr/>
          <a:lstStyle/>
          <a:p>
            <a:pPr eaLnBrk="1" hangingPunct="1">
              <a:lnSpc>
                <a:spcPct val="90000"/>
              </a:lnSpc>
            </a:pPr>
            <a:r>
              <a:rPr lang="en-US" dirty="0">
                <a:solidFill>
                  <a:schemeClr val="folHlink"/>
                </a:solidFill>
                <a:ea typeface="ＭＳ Ｐゴシック" pitchFamily="34" charset="-128"/>
              </a:rPr>
              <a:t>Clustering</a:t>
            </a:r>
            <a:r>
              <a:rPr lang="en-US" dirty="0">
                <a:ea typeface="ＭＳ Ｐゴシック" pitchFamily="34" charset="-128"/>
              </a:rPr>
              <a:t>: the process of grouping a set of objects into classes of similar objects</a:t>
            </a:r>
          </a:p>
          <a:p>
            <a:pPr lvl="1" eaLnBrk="1" hangingPunct="1">
              <a:lnSpc>
                <a:spcPct val="90000"/>
              </a:lnSpc>
            </a:pPr>
            <a:r>
              <a:rPr lang="en-US" sz="1950" dirty="0">
                <a:ea typeface="ＭＳ Ｐゴシック" pitchFamily="34" charset="-128"/>
              </a:rPr>
              <a:t>Documents within a cluster should be similar.</a:t>
            </a:r>
          </a:p>
          <a:p>
            <a:pPr lvl="1" eaLnBrk="1" hangingPunct="1">
              <a:lnSpc>
                <a:spcPct val="90000"/>
              </a:lnSpc>
            </a:pPr>
            <a:r>
              <a:rPr lang="en-US" sz="1950" dirty="0">
                <a:ea typeface="ＭＳ Ｐゴシック" pitchFamily="34" charset="-128"/>
              </a:rPr>
              <a:t>Documents from different clusters should be dissimilar.</a:t>
            </a:r>
          </a:p>
          <a:p>
            <a:pPr lvl="1" eaLnBrk="1" hangingPunct="1">
              <a:lnSpc>
                <a:spcPct val="90000"/>
              </a:lnSpc>
            </a:pPr>
            <a:endParaRPr lang="en-US" dirty="0">
              <a:ea typeface="ＭＳ Ｐゴシック" pitchFamily="34" charset="-128"/>
            </a:endParaRPr>
          </a:p>
          <a:p>
            <a:pPr eaLnBrk="1" hangingPunct="1">
              <a:lnSpc>
                <a:spcPct val="90000"/>
              </a:lnSpc>
            </a:pPr>
            <a:r>
              <a:rPr lang="en-US" sz="2175" dirty="0">
                <a:ea typeface="ＭＳ Ｐゴシック" pitchFamily="34" charset="-128"/>
              </a:rPr>
              <a:t>The most common form of </a:t>
            </a:r>
            <a:r>
              <a:rPr lang="en-US" sz="2175" i="1" dirty="0">
                <a:ea typeface="ＭＳ Ｐゴシック" pitchFamily="34" charset="-128"/>
              </a:rPr>
              <a:t>unsupervised learning</a:t>
            </a:r>
          </a:p>
          <a:p>
            <a:pPr marL="514350" lvl="1" indent="0">
              <a:buNone/>
            </a:pPr>
            <a:r>
              <a:rPr lang="en-US" sz="2200" b="1" dirty="0">
                <a:solidFill>
                  <a:srgbClr val="C00000"/>
                </a:solidFill>
                <a:ea typeface="ＭＳ Ｐゴシック" pitchFamily="34" charset="-128"/>
              </a:rPr>
              <a:t>Unsupervised learning = learning from raw data, as opposed to supervised data where a classification of examples is given</a:t>
            </a:r>
          </a:p>
          <a:p>
            <a:pPr lvl="1" eaLnBrk="1" hangingPunct="1">
              <a:lnSpc>
                <a:spcPct val="90000"/>
              </a:lnSpc>
            </a:pPr>
            <a:r>
              <a:rPr lang="en-US" dirty="0">
                <a:ea typeface="ＭＳ Ｐゴシック" pitchFamily="34" charset="-128"/>
              </a:rPr>
              <a:t>A common and important task that finds many applications in IR and other places</a:t>
            </a:r>
          </a:p>
        </p:txBody>
      </p:sp>
      <p:sp>
        <p:nvSpPr>
          <p:cNvPr id="17412" name="TextBox 4"/>
          <p:cNvSpPr txBox="1">
            <a:spLocks noChangeArrowheads="1"/>
          </p:cNvSpPr>
          <p:nvPr/>
        </p:nvSpPr>
        <p:spPr bwMode="auto">
          <a:xfrm>
            <a:off x="8382001" y="820550"/>
            <a:ext cx="577402" cy="276999"/>
          </a:xfrm>
          <a:prstGeom prst="rect">
            <a:avLst/>
          </a:prstGeom>
          <a:noFill/>
          <a:ln w="9525">
            <a:noFill/>
            <a:miter lim="800000"/>
            <a:headEnd/>
            <a:tailEnd/>
          </a:ln>
        </p:spPr>
        <p:txBody>
          <a:bodyPr wrap="none" anchor="ctr">
            <a:spAutoFit/>
          </a:bodyPr>
          <a:lstStyle/>
          <a:p>
            <a:r>
              <a:rPr lang="en-US" sz="1200">
                <a:solidFill>
                  <a:srgbClr val="FBFCFF"/>
                </a:solidFill>
              </a:rPr>
              <a:t>Ch. 16</a:t>
            </a:r>
          </a:p>
        </p:txBody>
      </p:sp>
      <p:sp>
        <p:nvSpPr>
          <p:cNvPr id="2" name="Footer Placeholder 1">
            <a:extLst>
              <a:ext uri="{FF2B5EF4-FFF2-40B4-BE49-F238E27FC236}">
                <a16:creationId xmlns:a16="http://schemas.microsoft.com/office/drawing/2014/main" id="{693A01CD-0A90-1B4E-B5F2-CFE79BAE4B48}"/>
              </a:ext>
            </a:extLst>
          </p:cNvPr>
          <p:cNvSpPr>
            <a:spLocks noGrp="1"/>
          </p:cNvSpPr>
          <p:nvPr>
            <p:ph type="ftr" sz="quarter" idx="11"/>
          </p:nvPr>
        </p:nvSpPr>
        <p:spPr/>
        <p:txBody>
          <a:bodyPr/>
          <a:lstStyle/>
          <a:p>
            <a:r>
              <a:rPr lang="en-GB"/>
              <a:t>F2021 AA  Applied Text Analytics</a:t>
            </a:r>
            <a:endParaRPr lang="tr-TR"/>
          </a:p>
        </p:txBody>
      </p:sp>
    </p:spTree>
    <p:extLst>
      <p:ext uri="{BB962C8B-B14F-4D97-AF65-F5344CB8AC3E}">
        <p14:creationId xmlns:p14="http://schemas.microsoft.com/office/powerpoint/2010/main" val="26986189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4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F09E-20FE-E24F-8B18-D965D1630A4E}"/>
              </a:ext>
            </a:extLst>
          </p:cNvPr>
          <p:cNvSpPr>
            <a:spLocks noGrp="1"/>
          </p:cNvSpPr>
          <p:nvPr>
            <p:ph type="title"/>
          </p:nvPr>
        </p:nvSpPr>
        <p:spPr/>
        <p:txBody>
          <a:bodyPr/>
          <a:lstStyle/>
          <a:p>
            <a:r>
              <a:rPr lang="en-GB" dirty="0"/>
              <a:t>SVD- a bit of  math  !</a:t>
            </a:r>
          </a:p>
        </p:txBody>
      </p:sp>
      <p:sp>
        <p:nvSpPr>
          <p:cNvPr id="3" name="Text Placeholder 2">
            <a:extLst>
              <a:ext uri="{FF2B5EF4-FFF2-40B4-BE49-F238E27FC236}">
                <a16:creationId xmlns:a16="http://schemas.microsoft.com/office/drawing/2014/main" id="{1BFAA2F6-B0B3-A24E-BA9F-389A85DA239D}"/>
              </a:ext>
            </a:extLst>
          </p:cNvPr>
          <p:cNvSpPr>
            <a:spLocks noGrp="1"/>
          </p:cNvSpPr>
          <p:nvPr>
            <p:ph type="body" idx="1"/>
          </p:nvPr>
        </p:nvSpPr>
        <p:spPr/>
        <p:txBody>
          <a:bodyPr/>
          <a:lstStyle/>
          <a:p>
            <a:r>
              <a:rPr lang="en-GB" dirty="0"/>
              <a:t>Source : Data Reduction Techniques ( </a:t>
            </a:r>
            <a:r>
              <a:rPr lang="en-GB" dirty="0">
                <a:hlinkClick r:id="rId2"/>
              </a:rPr>
              <a:t>Stanford lectures</a:t>
            </a:r>
            <a:r>
              <a:rPr lang="en-GB" dirty="0"/>
              <a:t>)</a:t>
            </a:r>
          </a:p>
        </p:txBody>
      </p:sp>
      <p:sp>
        <p:nvSpPr>
          <p:cNvPr id="4" name="Footer Placeholder 3">
            <a:extLst>
              <a:ext uri="{FF2B5EF4-FFF2-40B4-BE49-F238E27FC236}">
                <a16:creationId xmlns:a16="http://schemas.microsoft.com/office/drawing/2014/main" id="{80D5B063-0F9D-7745-9E5E-D8BA68705CFB}"/>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39060289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dirty="0" err="1"/>
              <a:t>Sidenote</a:t>
            </a:r>
            <a:r>
              <a:rPr lang="en-US" dirty="0"/>
              <a:t>: SVD ( data reduction technique)</a:t>
            </a:r>
          </a:p>
        </p:txBody>
      </p:sp>
      <p:sp>
        <p:nvSpPr>
          <p:cNvPr id="40" name="Content Placeholder 39"/>
          <p:cNvSpPr>
            <a:spLocks noGrp="1"/>
          </p:cNvSpPr>
          <p:nvPr>
            <p:ph idx="1"/>
          </p:nvPr>
        </p:nvSpPr>
        <p:spPr>
          <a:xfrm>
            <a:off x="196796" y="1498600"/>
            <a:ext cx="8574088" cy="5410200"/>
          </a:xfrm>
        </p:spPr>
        <p:txBody>
          <a:bodyPr>
            <a:normAutofit/>
          </a:bodyPr>
          <a:lstStyle/>
          <a:p>
            <a:endParaRPr lang="en-US" b="1" dirty="0">
              <a:solidFill>
                <a:srgbClr val="0000FF"/>
              </a:solidFill>
            </a:endParaRPr>
          </a:p>
          <a:p>
            <a:endParaRPr lang="en-US" b="1" dirty="0">
              <a:solidFill>
                <a:srgbClr val="0000FF"/>
              </a:solidFill>
            </a:endParaRPr>
          </a:p>
          <a:p>
            <a:r>
              <a:rPr lang="en-US" b="1" dirty="0">
                <a:solidFill>
                  <a:srgbClr val="0000FF"/>
                </a:solidFill>
              </a:rPr>
              <a:t>m documents, n terms</a:t>
            </a:r>
          </a:p>
          <a:p>
            <a:endParaRPr lang="en-US" b="1" dirty="0">
              <a:solidFill>
                <a:srgbClr val="0000FF"/>
              </a:solidFill>
            </a:endParaRPr>
          </a:p>
          <a:p>
            <a:r>
              <a:rPr lang="en-US" b="1" dirty="0">
                <a:solidFill>
                  <a:srgbClr val="0000FF"/>
                </a:solidFill>
              </a:rPr>
              <a:t>Singular Valued Decomposition (SVD):</a:t>
            </a:r>
          </a:p>
          <a:p>
            <a:pPr lvl="1"/>
            <a:r>
              <a:rPr lang="en-US" b="1" dirty="0"/>
              <a:t>A</a:t>
            </a:r>
            <a:r>
              <a:rPr lang="en-US" dirty="0"/>
              <a:t>: Input data matrix</a:t>
            </a:r>
          </a:p>
          <a:p>
            <a:pPr lvl="1"/>
            <a:r>
              <a:rPr lang="en-US" b="1" dirty="0"/>
              <a:t>U</a:t>
            </a:r>
            <a:r>
              <a:rPr lang="en-US" dirty="0"/>
              <a:t>: Left singular </a:t>
            </a:r>
            <a:r>
              <a:rPr lang="en-US" dirty="0" err="1"/>
              <a:t>vecs</a:t>
            </a:r>
            <a:r>
              <a:rPr lang="en-US" dirty="0"/>
              <a:t> </a:t>
            </a:r>
          </a:p>
          <a:p>
            <a:pPr lvl="1"/>
            <a:r>
              <a:rPr lang="en-US" b="1" dirty="0"/>
              <a:t>V</a:t>
            </a:r>
            <a:r>
              <a:rPr lang="en-US" dirty="0"/>
              <a:t>: Right singular </a:t>
            </a:r>
            <a:r>
              <a:rPr lang="en-US" dirty="0" err="1"/>
              <a:t>vecs</a:t>
            </a:r>
            <a:endParaRPr lang="en-US" dirty="0"/>
          </a:p>
          <a:p>
            <a:pPr lvl="1"/>
            <a:r>
              <a:rPr lang="en-US" b="1" dirty="0">
                <a:latin typeface="Symbol" pitchFamily="18" charset="2"/>
                <a:sym typeface="Symbol"/>
              </a:rPr>
              <a:t></a:t>
            </a:r>
            <a:r>
              <a:rPr lang="en-US" dirty="0"/>
              <a:t>: Singular values</a:t>
            </a:r>
          </a:p>
          <a:p>
            <a:pPr lvl="8"/>
            <a:endParaRPr lang="en-US" dirty="0"/>
          </a:p>
        </p:txBody>
      </p:sp>
      <p:sp>
        <p:nvSpPr>
          <p:cNvPr id="14" name="Rectangle 2"/>
          <p:cNvSpPr>
            <a:spLocks noChangeArrowheads="1"/>
          </p:cNvSpPr>
          <p:nvPr/>
        </p:nvSpPr>
        <p:spPr bwMode="auto">
          <a:xfrm>
            <a:off x="8996363" y="1908393"/>
            <a:ext cx="328612" cy="320675"/>
          </a:xfrm>
          <a:prstGeom prst="rect">
            <a:avLst/>
          </a:prstGeom>
          <a:solidFill>
            <a:schemeClr val="bg1"/>
          </a:solidFill>
          <a:ln w="9525" algn="ctr">
            <a:solidFill>
              <a:schemeClr val="tx1"/>
            </a:solidFill>
            <a:miter lim="800000"/>
            <a:headEnd/>
            <a:tailEnd/>
          </a:ln>
          <a:effectLst/>
        </p:spPr>
        <p:txBody>
          <a:bodyPr wrap="none" anchor="ctr"/>
          <a:lstStyle/>
          <a:p>
            <a:endParaRPr lang="en-US"/>
          </a:p>
        </p:txBody>
      </p:sp>
      <p:sp>
        <p:nvSpPr>
          <p:cNvPr id="15" name="AutoShape 5"/>
          <p:cNvSpPr>
            <a:spLocks noChangeArrowheads="1"/>
          </p:cNvSpPr>
          <p:nvPr/>
        </p:nvSpPr>
        <p:spPr bwMode="auto">
          <a:xfrm rot="16200000">
            <a:off x="6057900" y="2244942"/>
            <a:ext cx="1828800" cy="1143000"/>
          </a:xfrm>
          <a:prstGeom prst="flowChartProcess">
            <a:avLst/>
          </a:prstGeom>
          <a:solidFill>
            <a:srgbClr val="CCECFF"/>
          </a:solidFill>
          <a:ln w="9525">
            <a:solidFill>
              <a:schemeClr val="tx1"/>
            </a:solidFill>
            <a:miter lim="800000"/>
            <a:headEnd/>
            <a:tailEnd/>
          </a:ln>
          <a:effectLst/>
        </p:spPr>
        <p:txBody>
          <a:bodyPr vert="eaVert" wrap="none" anchor="ctr"/>
          <a:lstStyle/>
          <a:p>
            <a:pPr algn="ctr"/>
            <a:r>
              <a:rPr lang="en-US" sz="2400" b="1" dirty="0">
                <a:latin typeface="Sylfaen" pitchFamily="18" charset="0"/>
              </a:rPr>
              <a:t>A</a:t>
            </a:r>
            <a:endParaRPr lang="en-US" sz="2400" b="1" baseline="30000" dirty="0">
              <a:latin typeface="Sylfaen" pitchFamily="18" charset="0"/>
            </a:endParaRPr>
          </a:p>
        </p:txBody>
      </p:sp>
      <p:sp>
        <p:nvSpPr>
          <p:cNvPr id="16" name="AutoShape 6"/>
          <p:cNvSpPr>
            <a:spLocks/>
          </p:cNvSpPr>
          <p:nvPr/>
        </p:nvSpPr>
        <p:spPr bwMode="auto">
          <a:xfrm>
            <a:off x="6200775" y="1902042"/>
            <a:ext cx="152400" cy="1752600"/>
          </a:xfrm>
          <a:prstGeom prst="leftBrace">
            <a:avLst>
              <a:gd name="adj1" fmla="val 95833"/>
              <a:gd name="adj2" fmla="val 50000"/>
            </a:avLst>
          </a:prstGeom>
          <a:noFill/>
          <a:ln w="9525">
            <a:solidFill>
              <a:schemeClr val="tx1"/>
            </a:solidFill>
            <a:round/>
            <a:headEnd/>
            <a:tailEnd/>
          </a:ln>
          <a:effectLst/>
        </p:spPr>
        <p:txBody>
          <a:bodyPr wrap="none" anchor="ctr"/>
          <a:lstStyle/>
          <a:p>
            <a:endParaRPr lang="en-US"/>
          </a:p>
        </p:txBody>
      </p:sp>
      <p:sp>
        <p:nvSpPr>
          <p:cNvPr id="17" name="Text Box 7"/>
          <p:cNvSpPr txBox="1">
            <a:spLocks noChangeArrowheads="1"/>
          </p:cNvSpPr>
          <p:nvPr/>
        </p:nvSpPr>
        <p:spPr bwMode="auto">
          <a:xfrm>
            <a:off x="5943601" y="2587843"/>
            <a:ext cx="392113" cy="396875"/>
          </a:xfrm>
          <a:prstGeom prst="rect">
            <a:avLst/>
          </a:prstGeom>
          <a:noFill/>
          <a:ln w="9525">
            <a:noFill/>
            <a:miter lim="800000"/>
            <a:headEnd/>
            <a:tailEnd/>
          </a:ln>
          <a:effectLst/>
        </p:spPr>
        <p:txBody>
          <a:bodyPr wrap="none">
            <a:spAutoFit/>
          </a:bodyPr>
          <a:lstStyle/>
          <a:p>
            <a:pPr algn="l"/>
            <a:r>
              <a:rPr lang="en-US" sz="2000">
                <a:latin typeface="Sylfaen" pitchFamily="18" charset="0"/>
              </a:rPr>
              <a:t>m</a:t>
            </a:r>
          </a:p>
        </p:txBody>
      </p:sp>
      <p:sp>
        <p:nvSpPr>
          <p:cNvPr id="18" name="Text Box 8"/>
          <p:cNvSpPr txBox="1">
            <a:spLocks noChangeArrowheads="1"/>
          </p:cNvSpPr>
          <p:nvPr/>
        </p:nvSpPr>
        <p:spPr bwMode="auto">
          <a:xfrm>
            <a:off x="6798469" y="1225768"/>
            <a:ext cx="328613" cy="396875"/>
          </a:xfrm>
          <a:prstGeom prst="rect">
            <a:avLst/>
          </a:prstGeom>
          <a:noFill/>
          <a:ln w="9525">
            <a:noFill/>
            <a:miter lim="800000"/>
            <a:headEnd/>
            <a:tailEnd/>
          </a:ln>
          <a:effectLst/>
        </p:spPr>
        <p:txBody>
          <a:bodyPr wrap="none">
            <a:spAutoFit/>
          </a:bodyPr>
          <a:lstStyle/>
          <a:p>
            <a:pPr algn="l"/>
            <a:r>
              <a:rPr lang="en-US" sz="2000" dirty="0">
                <a:latin typeface="Sylfaen" pitchFamily="18" charset="0"/>
              </a:rPr>
              <a:t>n</a:t>
            </a:r>
          </a:p>
        </p:txBody>
      </p:sp>
      <p:sp>
        <p:nvSpPr>
          <p:cNvPr id="19" name="AutoShape 9"/>
          <p:cNvSpPr>
            <a:spLocks/>
          </p:cNvSpPr>
          <p:nvPr/>
        </p:nvSpPr>
        <p:spPr bwMode="auto">
          <a:xfrm rot="5400000">
            <a:off x="6810375" y="1149567"/>
            <a:ext cx="304800" cy="1066800"/>
          </a:xfrm>
          <a:prstGeom prst="leftBrace">
            <a:avLst>
              <a:gd name="adj1" fmla="val 29167"/>
              <a:gd name="adj2" fmla="val 50000"/>
            </a:avLst>
          </a:prstGeom>
          <a:noFill/>
          <a:ln w="9525">
            <a:solidFill>
              <a:schemeClr val="tx1"/>
            </a:solidFill>
            <a:round/>
            <a:headEnd/>
            <a:tailEnd/>
          </a:ln>
          <a:effectLst/>
        </p:spPr>
        <p:txBody>
          <a:bodyPr wrap="none" anchor="ctr"/>
          <a:lstStyle/>
          <a:p>
            <a:endParaRPr lang="en-US"/>
          </a:p>
        </p:txBody>
      </p:sp>
      <p:sp>
        <p:nvSpPr>
          <p:cNvPr id="20" name="Rectangle 10"/>
          <p:cNvSpPr>
            <a:spLocks noChangeArrowheads="1"/>
          </p:cNvSpPr>
          <p:nvPr/>
        </p:nvSpPr>
        <p:spPr bwMode="auto">
          <a:xfrm>
            <a:off x="8993189" y="2265580"/>
            <a:ext cx="395287" cy="519113"/>
          </a:xfrm>
          <a:prstGeom prst="rect">
            <a:avLst/>
          </a:prstGeom>
          <a:noFill/>
          <a:ln w="9525" algn="ctr">
            <a:noFill/>
            <a:miter lim="800000"/>
            <a:headEnd/>
            <a:tailEnd/>
          </a:ln>
          <a:effectLst/>
        </p:spPr>
        <p:txBody>
          <a:bodyPr wrap="none">
            <a:spAutoFit/>
          </a:bodyPr>
          <a:lstStyle/>
          <a:p>
            <a:r>
              <a:rPr lang="en-US" sz="2800" b="1">
                <a:latin typeface="Sylfaen" pitchFamily="18" charset="0"/>
                <a:sym typeface="Symbol" pitchFamily="18" charset="2"/>
              </a:rPr>
              <a:t></a:t>
            </a:r>
          </a:p>
        </p:txBody>
      </p:sp>
      <p:grpSp>
        <p:nvGrpSpPr>
          <p:cNvPr id="21" name="Group 11"/>
          <p:cNvGrpSpPr>
            <a:grpSpLocks/>
          </p:cNvGrpSpPr>
          <p:nvPr/>
        </p:nvGrpSpPr>
        <p:grpSpPr bwMode="auto">
          <a:xfrm>
            <a:off x="8018463" y="1902042"/>
            <a:ext cx="468312" cy="1752600"/>
            <a:chOff x="1663" y="1551"/>
            <a:chExt cx="295" cy="1104"/>
          </a:xfrm>
        </p:grpSpPr>
        <p:sp>
          <p:nvSpPr>
            <p:cNvPr id="22" name="AutoShape 12"/>
            <p:cNvSpPr>
              <a:spLocks/>
            </p:cNvSpPr>
            <p:nvPr/>
          </p:nvSpPr>
          <p:spPr bwMode="auto">
            <a:xfrm>
              <a:off x="1862" y="1551"/>
              <a:ext cx="96" cy="1104"/>
            </a:xfrm>
            <a:prstGeom prst="leftBrace">
              <a:avLst>
                <a:gd name="adj1" fmla="val 95833"/>
                <a:gd name="adj2" fmla="val 50000"/>
              </a:avLst>
            </a:prstGeom>
            <a:noFill/>
            <a:ln w="9525">
              <a:solidFill>
                <a:schemeClr val="tx1"/>
              </a:solidFill>
              <a:round/>
              <a:headEnd/>
              <a:tailEnd/>
            </a:ln>
            <a:effectLst/>
          </p:spPr>
          <p:txBody>
            <a:bodyPr wrap="none" anchor="ctr"/>
            <a:lstStyle/>
            <a:p>
              <a:endParaRPr lang="en-US"/>
            </a:p>
          </p:txBody>
        </p:sp>
        <p:sp>
          <p:nvSpPr>
            <p:cNvPr id="23" name="Text Box 13"/>
            <p:cNvSpPr txBox="1">
              <a:spLocks noChangeArrowheads="1"/>
            </p:cNvSpPr>
            <p:nvPr/>
          </p:nvSpPr>
          <p:spPr bwMode="auto">
            <a:xfrm>
              <a:off x="1663" y="1955"/>
              <a:ext cx="247" cy="250"/>
            </a:xfrm>
            <a:prstGeom prst="rect">
              <a:avLst/>
            </a:prstGeom>
            <a:noFill/>
            <a:ln w="9525">
              <a:noFill/>
              <a:miter lim="800000"/>
              <a:headEnd/>
              <a:tailEnd/>
            </a:ln>
            <a:effectLst/>
          </p:spPr>
          <p:txBody>
            <a:bodyPr wrap="none">
              <a:spAutoFit/>
            </a:bodyPr>
            <a:lstStyle/>
            <a:p>
              <a:pPr algn="l"/>
              <a:r>
                <a:rPr lang="en-US" sz="2000">
                  <a:latin typeface="Sylfaen" pitchFamily="18" charset="0"/>
                </a:rPr>
                <a:t>m</a:t>
              </a:r>
            </a:p>
          </p:txBody>
        </p:sp>
      </p:grpSp>
      <p:grpSp>
        <p:nvGrpSpPr>
          <p:cNvPr id="24" name="Group 14"/>
          <p:cNvGrpSpPr>
            <a:grpSpLocks/>
          </p:cNvGrpSpPr>
          <p:nvPr/>
        </p:nvGrpSpPr>
        <p:grpSpPr bwMode="auto">
          <a:xfrm>
            <a:off x="9488488" y="1203542"/>
            <a:ext cx="1066800" cy="660400"/>
            <a:chOff x="2589" y="1111"/>
            <a:chExt cx="672" cy="416"/>
          </a:xfrm>
        </p:grpSpPr>
        <p:sp>
          <p:nvSpPr>
            <p:cNvPr id="25" name="Text Box 15"/>
            <p:cNvSpPr txBox="1">
              <a:spLocks noChangeArrowheads="1"/>
            </p:cNvSpPr>
            <p:nvPr/>
          </p:nvSpPr>
          <p:spPr bwMode="auto">
            <a:xfrm>
              <a:off x="2831" y="1111"/>
              <a:ext cx="207" cy="250"/>
            </a:xfrm>
            <a:prstGeom prst="rect">
              <a:avLst/>
            </a:prstGeom>
            <a:noFill/>
            <a:ln w="9525">
              <a:noFill/>
              <a:miter lim="800000"/>
              <a:headEnd/>
              <a:tailEnd/>
            </a:ln>
            <a:effectLst/>
          </p:spPr>
          <p:txBody>
            <a:bodyPr wrap="none">
              <a:spAutoFit/>
            </a:bodyPr>
            <a:lstStyle/>
            <a:p>
              <a:pPr algn="l"/>
              <a:r>
                <a:rPr lang="en-US" sz="2000">
                  <a:latin typeface="Sylfaen" pitchFamily="18" charset="0"/>
                </a:rPr>
                <a:t>n</a:t>
              </a:r>
            </a:p>
          </p:txBody>
        </p:sp>
        <p:sp>
          <p:nvSpPr>
            <p:cNvPr id="26" name="AutoShape 16"/>
            <p:cNvSpPr>
              <a:spLocks/>
            </p:cNvSpPr>
            <p:nvPr/>
          </p:nvSpPr>
          <p:spPr bwMode="auto">
            <a:xfrm rot="5400000">
              <a:off x="2829" y="1095"/>
              <a:ext cx="192" cy="672"/>
            </a:xfrm>
            <a:prstGeom prst="leftBrace">
              <a:avLst>
                <a:gd name="adj1" fmla="val 29167"/>
                <a:gd name="adj2" fmla="val 50000"/>
              </a:avLst>
            </a:prstGeom>
            <a:noFill/>
            <a:ln w="9525">
              <a:solidFill>
                <a:schemeClr val="tx1"/>
              </a:solidFill>
              <a:round/>
              <a:headEnd/>
              <a:tailEnd/>
            </a:ln>
            <a:effectLst/>
          </p:spPr>
          <p:txBody>
            <a:bodyPr wrap="none" anchor="ctr"/>
            <a:lstStyle/>
            <a:p>
              <a:endParaRPr lang="en-US"/>
            </a:p>
          </p:txBody>
        </p:sp>
      </p:grpSp>
      <p:sp>
        <p:nvSpPr>
          <p:cNvPr id="28" name="AutoShape 18"/>
          <p:cNvSpPr>
            <a:spLocks noChangeArrowheads="1"/>
          </p:cNvSpPr>
          <p:nvPr/>
        </p:nvSpPr>
        <p:spPr bwMode="auto">
          <a:xfrm rot="16200000">
            <a:off x="7730332" y="2734686"/>
            <a:ext cx="1828800" cy="163513"/>
          </a:xfrm>
          <a:prstGeom prst="flowChartProcess">
            <a:avLst/>
          </a:prstGeom>
          <a:solidFill>
            <a:schemeClr val="folHlink"/>
          </a:solidFill>
          <a:ln w="9525">
            <a:solidFill>
              <a:schemeClr val="tx1"/>
            </a:solidFill>
            <a:miter lim="800000"/>
            <a:headEnd/>
            <a:tailEnd/>
          </a:ln>
          <a:effectLst/>
        </p:spPr>
        <p:txBody>
          <a:bodyPr vert="eaVert" wrap="none" anchor="ctr"/>
          <a:lstStyle/>
          <a:p>
            <a:endParaRPr lang="en-US" sz="2400" b="1" baseline="30000">
              <a:latin typeface="Sylfaen" pitchFamily="18" charset="0"/>
            </a:endParaRPr>
          </a:p>
        </p:txBody>
      </p:sp>
      <p:sp>
        <p:nvSpPr>
          <p:cNvPr id="29" name="AutoShape 19"/>
          <p:cNvSpPr>
            <a:spLocks noChangeArrowheads="1"/>
          </p:cNvSpPr>
          <p:nvPr/>
        </p:nvSpPr>
        <p:spPr bwMode="auto">
          <a:xfrm rot="16200000">
            <a:off x="8985251" y="1913155"/>
            <a:ext cx="174625" cy="161925"/>
          </a:xfrm>
          <a:prstGeom prst="flowChartProcess">
            <a:avLst/>
          </a:prstGeom>
          <a:solidFill>
            <a:schemeClr val="folHlink"/>
          </a:solidFill>
          <a:ln w="9525">
            <a:solidFill>
              <a:schemeClr val="tx1"/>
            </a:solidFill>
            <a:miter lim="800000"/>
            <a:headEnd/>
            <a:tailEnd/>
          </a:ln>
          <a:effectLst/>
        </p:spPr>
        <p:txBody>
          <a:bodyPr vert="eaVert" wrap="none" anchor="ctr"/>
          <a:lstStyle/>
          <a:p>
            <a:endParaRPr lang="en-US" sz="2400" b="1">
              <a:latin typeface="Symbol" pitchFamily="18" charset="2"/>
              <a:sym typeface="Symbol" pitchFamily="18" charset="2"/>
            </a:endParaRPr>
          </a:p>
        </p:txBody>
      </p:sp>
      <p:sp>
        <p:nvSpPr>
          <p:cNvPr id="30" name="Rectangle 20"/>
          <p:cNvSpPr>
            <a:spLocks noChangeArrowheads="1"/>
          </p:cNvSpPr>
          <p:nvPr/>
        </p:nvSpPr>
        <p:spPr bwMode="auto">
          <a:xfrm>
            <a:off x="9758363" y="2227479"/>
            <a:ext cx="599844" cy="523220"/>
          </a:xfrm>
          <a:prstGeom prst="rect">
            <a:avLst/>
          </a:prstGeom>
          <a:noFill/>
          <a:ln w="9525" algn="ctr">
            <a:noFill/>
            <a:miter lim="800000"/>
            <a:headEnd/>
            <a:tailEnd/>
          </a:ln>
          <a:effectLst/>
        </p:spPr>
        <p:txBody>
          <a:bodyPr wrap="none">
            <a:spAutoFit/>
          </a:bodyPr>
          <a:lstStyle/>
          <a:p>
            <a:r>
              <a:rPr lang="en-US" sz="2800" b="1" dirty="0">
                <a:latin typeface="Sylfaen" pitchFamily="18" charset="0"/>
              </a:rPr>
              <a:t>V</a:t>
            </a:r>
            <a:r>
              <a:rPr lang="en-US" sz="2800" b="1" baseline="30000" dirty="0">
                <a:latin typeface="Sylfaen" pitchFamily="18" charset="0"/>
              </a:rPr>
              <a:t>T</a:t>
            </a:r>
          </a:p>
        </p:txBody>
      </p:sp>
      <p:sp>
        <p:nvSpPr>
          <p:cNvPr id="31" name="Rectangle 21"/>
          <p:cNvSpPr>
            <a:spLocks noChangeArrowheads="1"/>
          </p:cNvSpPr>
          <p:nvPr/>
        </p:nvSpPr>
        <p:spPr bwMode="auto">
          <a:xfrm>
            <a:off x="7508875" y="2257643"/>
            <a:ext cx="977900" cy="1006475"/>
          </a:xfrm>
          <a:prstGeom prst="rect">
            <a:avLst/>
          </a:prstGeom>
          <a:noFill/>
          <a:ln w="9525" algn="ctr">
            <a:noFill/>
            <a:miter lim="800000"/>
            <a:headEnd/>
            <a:tailEnd/>
          </a:ln>
          <a:effectLst/>
        </p:spPr>
        <p:txBody>
          <a:bodyPr>
            <a:spAutoFit/>
          </a:bodyPr>
          <a:lstStyle/>
          <a:p>
            <a:r>
              <a:rPr lang="en-US" sz="6000" dirty="0">
                <a:latin typeface="Symbol" pitchFamily="18" charset="2"/>
                <a:sym typeface="Symbol" pitchFamily="18" charset="2"/>
              </a:rPr>
              <a:t></a:t>
            </a:r>
            <a:r>
              <a:rPr lang="en-US" sz="4400" dirty="0">
                <a:latin typeface="Symbol" pitchFamily="18" charset="2"/>
              </a:rPr>
              <a:t> </a:t>
            </a:r>
          </a:p>
        </p:txBody>
      </p:sp>
      <p:sp>
        <p:nvSpPr>
          <p:cNvPr id="32" name="Rectangle 22"/>
          <p:cNvSpPr>
            <a:spLocks noChangeArrowheads="1"/>
          </p:cNvSpPr>
          <p:nvPr/>
        </p:nvSpPr>
        <p:spPr bwMode="auto">
          <a:xfrm>
            <a:off x="8721725" y="1898868"/>
            <a:ext cx="171450" cy="1831975"/>
          </a:xfrm>
          <a:prstGeom prst="rect">
            <a:avLst/>
          </a:prstGeom>
          <a:solidFill>
            <a:srgbClr val="99CC00"/>
          </a:solidFill>
          <a:ln w="9525" algn="ctr">
            <a:solidFill>
              <a:schemeClr val="tx1"/>
            </a:solidFill>
            <a:miter lim="800000"/>
            <a:headEnd/>
            <a:tailEnd/>
          </a:ln>
          <a:effectLst/>
        </p:spPr>
        <p:txBody>
          <a:bodyPr wrap="none" anchor="ctr"/>
          <a:lstStyle/>
          <a:p>
            <a:endParaRPr lang="en-US"/>
          </a:p>
        </p:txBody>
      </p:sp>
      <p:sp>
        <p:nvSpPr>
          <p:cNvPr id="33" name="Rectangle 23"/>
          <p:cNvSpPr>
            <a:spLocks noChangeArrowheads="1"/>
          </p:cNvSpPr>
          <p:nvPr/>
        </p:nvSpPr>
        <p:spPr bwMode="auto">
          <a:xfrm>
            <a:off x="9161463" y="2078255"/>
            <a:ext cx="158750" cy="157163"/>
          </a:xfrm>
          <a:prstGeom prst="rect">
            <a:avLst/>
          </a:prstGeom>
          <a:solidFill>
            <a:srgbClr val="99CC00"/>
          </a:solidFill>
          <a:ln w="9525" algn="ctr">
            <a:solidFill>
              <a:schemeClr val="tx1"/>
            </a:solidFill>
            <a:miter lim="800000"/>
            <a:headEnd/>
            <a:tailEnd/>
          </a:ln>
          <a:effectLst/>
        </p:spPr>
        <p:txBody>
          <a:bodyPr wrap="none" anchor="ctr"/>
          <a:lstStyle/>
          <a:p>
            <a:endParaRPr lang="en-US"/>
          </a:p>
        </p:txBody>
      </p:sp>
      <p:sp>
        <p:nvSpPr>
          <p:cNvPr id="34" name="AutoShape 24"/>
          <p:cNvSpPr>
            <a:spLocks noChangeArrowheads="1"/>
          </p:cNvSpPr>
          <p:nvPr/>
        </p:nvSpPr>
        <p:spPr bwMode="auto">
          <a:xfrm>
            <a:off x="9445625" y="1919505"/>
            <a:ext cx="1149350" cy="163513"/>
          </a:xfrm>
          <a:prstGeom prst="flowChartProcess">
            <a:avLst/>
          </a:prstGeom>
          <a:solidFill>
            <a:schemeClr val="folHlink"/>
          </a:solidFill>
          <a:ln w="9525">
            <a:solidFill>
              <a:schemeClr val="tx1"/>
            </a:solidFill>
            <a:miter lim="800000"/>
            <a:headEnd/>
            <a:tailEnd/>
          </a:ln>
          <a:effectLst/>
        </p:spPr>
        <p:txBody>
          <a:bodyPr wrap="none" anchor="ctr"/>
          <a:lstStyle/>
          <a:p>
            <a:endParaRPr lang="en-US" sz="2400" b="1" baseline="30000">
              <a:latin typeface="Sylfaen" pitchFamily="18" charset="0"/>
            </a:endParaRPr>
          </a:p>
        </p:txBody>
      </p:sp>
      <p:sp>
        <p:nvSpPr>
          <p:cNvPr id="35" name="Rectangle 25"/>
          <p:cNvSpPr>
            <a:spLocks noChangeArrowheads="1"/>
          </p:cNvSpPr>
          <p:nvPr/>
        </p:nvSpPr>
        <p:spPr bwMode="auto">
          <a:xfrm>
            <a:off x="9444039" y="2087780"/>
            <a:ext cx="1150937" cy="169863"/>
          </a:xfrm>
          <a:prstGeom prst="rect">
            <a:avLst/>
          </a:prstGeom>
          <a:solidFill>
            <a:srgbClr val="99CC00"/>
          </a:solidFill>
          <a:ln w="9525" algn="ctr">
            <a:solidFill>
              <a:schemeClr val="tx1"/>
            </a:solidFill>
            <a:miter lim="800000"/>
            <a:headEnd/>
            <a:tailEnd/>
          </a:ln>
          <a:effectLst/>
        </p:spPr>
        <p:txBody>
          <a:bodyPr wrap="none" anchor="ctr"/>
          <a:lstStyle/>
          <a:p>
            <a:endParaRPr lang="en-US"/>
          </a:p>
        </p:txBody>
      </p:sp>
      <p:sp>
        <p:nvSpPr>
          <p:cNvPr id="42" name="Rectangle 17"/>
          <p:cNvSpPr>
            <a:spLocks noChangeArrowheads="1"/>
          </p:cNvSpPr>
          <p:nvPr/>
        </p:nvSpPr>
        <p:spPr bwMode="auto">
          <a:xfrm>
            <a:off x="8494776" y="3692255"/>
            <a:ext cx="442750" cy="523220"/>
          </a:xfrm>
          <a:prstGeom prst="rect">
            <a:avLst/>
          </a:prstGeom>
          <a:noFill/>
          <a:ln w="9525" algn="ctr">
            <a:noFill/>
            <a:miter lim="800000"/>
            <a:headEnd/>
            <a:tailEnd/>
          </a:ln>
          <a:effectLst/>
        </p:spPr>
        <p:txBody>
          <a:bodyPr wrap="none">
            <a:spAutoFit/>
          </a:bodyPr>
          <a:lstStyle/>
          <a:p>
            <a:r>
              <a:rPr lang="en-US" sz="2800" b="1" dirty="0">
                <a:latin typeface="Sylfaen" pitchFamily="18" charset="0"/>
              </a:rPr>
              <a:t>U</a:t>
            </a:r>
            <a:endParaRPr lang="en-US" sz="2800" b="1" baseline="30000" dirty="0">
              <a:latin typeface="Sylfaen" pitchFamily="18" charset="0"/>
            </a:endParaRPr>
          </a:p>
        </p:txBody>
      </p:sp>
      <p:sp>
        <p:nvSpPr>
          <p:cNvPr id="2" name="Footer Placeholder 1">
            <a:extLst>
              <a:ext uri="{FF2B5EF4-FFF2-40B4-BE49-F238E27FC236}">
                <a16:creationId xmlns:a16="http://schemas.microsoft.com/office/drawing/2014/main" id="{802DAA16-F8BA-C04C-BA2F-0473908B165D}"/>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402993680"/>
      </p:ext>
    </p:extLst>
  </p:cSld>
  <p:clrMapOvr>
    <a:masterClrMapping/>
  </p:clrMapOvr>
  <p:transition advTm="13329"/>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1"/>
          </p:nvPr>
        </p:nvSpPr>
        <p:spPr/>
        <p:txBody>
          <a:bodyPr/>
          <a:lstStyle/>
          <a:p>
            <a:r>
              <a:rPr lang="nn-NO"/>
              <a:t>F2021 AA  Applied Text Analytics</a:t>
            </a:r>
            <a:endParaRPr lang="en-US"/>
          </a:p>
        </p:txBody>
      </p:sp>
      <p:sp>
        <p:nvSpPr>
          <p:cNvPr id="1405954" name="Rectangle 2"/>
          <p:cNvSpPr>
            <a:spLocks noGrp="1" noChangeArrowheads="1"/>
          </p:cNvSpPr>
          <p:nvPr>
            <p:ph type="title"/>
          </p:nvPr>
        </p:nvSpPr>
        <p:spPr/>
        <p:txBody>
          <a:bodyPr/>
          <a:lstStyle/>
          <a:p>
            <a:r>
              <a:rPr lang="en-US"/>
              <a:t>SVD - Definition</a:t>
            </a:r>
          </a:p>
        </p:txBody>
      </p:sp>
      <p:sp>
        <p:nvSpPr>
          <p:cNvPr id="1405955" name="Rectangle 3"/>
          <p:cNvSpPr>
            <a:spLocks noGrp="1" noChangeArrowheads="1"/>
          </p:cNvSpPr>
          <p:nvPr>
            <p:ph type="body" idx="1"/>
          </p:nvPr>
        </p:nvSpPr>
        <p:spPr>
          <a:xfrm>
            <a:off x="2209800" y="1347592"/>
            <a:ext cx="8229600" cy="5181600"/>
          </a:xfrm>
        </p:spPr>
        <p:txBody>
          <a:bodyPr>
            <a:normAutofit/>
          </a:bodyPr>
          <a:lstStyle/>
          <a:p>
            <a:pPr>
              <a:lnSpc>
                <a:spcPct val="90000"/>
              </a:lnSpc>
              <a:buFontTx/>
              <a:buNone/>
            </a:pPr>
            <a:r>
              <a:rPr lang="en-US" sz="4000" b="1" dirty="0"/>
              <a:t>A</a:t>
            </a:r>
            <a:r>
              <a:rPr lang="en-US" sz="4000" b="1" baseline="-25000" dirty="0"/>
              <a:t>[m x n]</a:t>
            </a:r>
            <a:r>
              <a:rPr lang="en-US" sz="4000" dirty="0"/>
              <a:t> = </a:t>
            </a:r>
            <a:r>
              <a:rPr lang="en-US" sz="4000" b="1" dirty="0"/>
              <a:t>U</a:t>
            </a:r>
            <a:r>
              <a:rPr lang="en-US" sz="4000" b="1" baseline="-25000" dirty="0"/>
              <a:t>[m x r]</a:t>
            </a:r>
            <a:r>
              <a:rPr lang="en-US" sz="4000" dirty="0"/>
              <a:t> </a:t>
            </a:r>
            <a:r>
              <a:rPr lang="en-US" sz="4000" b="1" dirty="0">
                <a:latin typeface="Symbol" pitchFamily="18" charset="2"/>
                <a:sym typeface="Symbol"/>
              </a:rPr>
              <a:t></a:t>
            </a:r>
            <a:r>
              <a:rPr lang="en-US" sz="4000" b="1" dirty="0">
                <a:latin typeface="Symbol" pitchFamily="18" charset="2"/>
              </a:rPr>
              <a:t> </a:t>
            </a:r>
            <a:r>
              <a:rPr lang="en-US" sz="4000" b="1" baseline="-25000" dirty="0">
                <a:latin typeface="Symbol" pitchFamily="18" charset="2"/>
              </a:rPr>
              <a:t>[ </a:t>
            </a:r>
            <a:r>
              <a:rPr lang="en-US" sz="4000" b="1" baseline="-25000" dirty="0"/>
              <a:t>r x r]</a:t>
            </a:r>
            <a:r>
              <a:rPr lang="en-US" sz="4000" dirty="0"/>
              <a:t> (</a:t>
            </a:r>
            <a:r>
              <a:rPr lang="en-US" sz="4000" b="1" dirty="0"/>
              <a:t>V</a:t>
            </a:r>
            <a:r>
              <a:rPr lang="en-US" sz="4000" b="1" baseline="-25000" dirty="0"/>
              <a:t>[n x r]</a:t>
            </a:r>
            <a:r>
              <a:rPr lang="en-US" sz="4000" b="1" dirty="0"/>
              <a:t>)</a:t>
            </a:r>
            <a:r>
              <a:rPr lang="en-US" sz="4000" baseline="30000" dirty="0"/>
              <a:t>T</a:t>
            </a:r>
          </a:p>
          <a:p>
            <a:pPr>
              <a:lnSpc>
                <a:spcPct val="90000"/>
              </a:lnSpc>
            </a:pPr>
            <a:endParaRPr lang="en-US" b="1" dirty="0"/>
          </a:p>
          <a:p>
            <a:pPr>
              <a:lnSpc>
                <a:spcPct val="90000"/>
              </a:lnSpc>
            </a:pPr>
            <a:r>
              <a:rPr lang="en-US" b="1" dirty="0"/>
              <a:t>A</a:t>
            </a:r>
            <a:r>
              <a:rPr lang="en-US" dirty="0"/>
              <a:t>: </a:t>
            </a:r>
            <a:r>
              <a:rPr lang="en-US" b="1" dirty="0">
                <a:solidFill>
                  <a:srgbClr val="FF0066"/>
                </a:solidFill>
              </a:rPr>
              <a:t>Input data matrix</a:t>
            </a:r>
          </a:p>
          <a:p>
            <a:pPr lvl="1">
              <a:lnSpc>
                <a:spcPct val="90000"/>
              </a:lnSpc>
            </a:pPr>
            <a:r>
              <a:rPr lang="en-US" i="1" dirty="0"/>
              <a:t>m</a:t>
            </a:r>
            <a:r>
              <a:rPr lang="en-US" dirty="0"/>
              <a:t> x </a:t>
            </a:r>
            <a:r>
              <a:rPr lang="en-US" i="1" dirty="0"/>
              <a:t>n</a:t>
            </a:r>
            <a:r>
              <a:rPr lang="en-US" dirty="0"/>
              <a:t> matrix (e.g., </a:t>
            </a:r>
            <a:r>
              <a:rPr lang="en-US" i="1" dirty="0"/>
              <a:t>m</a:t>
            </a:r>
            <a:r>
              <a:rPr lang="en-US" dirty="0"/>
              <a:t> documents, </a:t>
            </a:r>
            <a:r>
              <a:rPr lang="en-US" i="1" dirty="0"/>
              <a:t>n</a:t>
            </a:r>
            <a:r>
              <a:rPr lang="en-US" dirty="0"/>
              <a:t> terms)</a:t>
            </a:r>
          </a:p>
          <a:p>
            <a:pPr>
              <a:lnSpc>
                <a:spcPct val="90000"/>
              </a:lnSpc>
            </a:pPr>
            <a:r>
              <a:rPr lang="en-US" b="1" dirty="0"/>
              <a:t> U</a:t>
            </a:r>
            <a:r>
              <a:rPr lang="en-US" dirty="0"/>
              <a:t>: </a:t>
            </a:r>
            <a:r>
              <a:rPr lang="en-US" b="1" dirty="0">
                <a:solidFill>
                  <a:srgbClr val="FF0066"/>
                </a:solidFill>
              </a:rPr>
              <a:t>Left singular vectors </a:t>
            </a:r>
          </a:p>
          <a:p>
            <a:pPr lvl="1">
              <a:lnSpc>
                <a:spcPct val="90000"/>
              </a:lnSpc>
            </a:pPr>
            <a:r>
              <a:rPr lang="en-US" i="1" dirty="0"/>
              <a:t>m</a:t>
            </a:r>
            <a:r>
              <a:rPr lang="en-US" dirty="0"/>
              <a:t> x </a:t>
            </a:r>
            <a:r>
              <a:rPr lang="en-US" i="1" dirty="0"/>
              <a:t>r</a:t>
            </a:r>
            <a:r>
              <a:rPr lang="en-US" dirty="0"/>
              <a:t> matrix  (</a:t>
            </a:r>
            <a:r>
              <a:rPr lang="en-US" i="1" dirty="0"/>
              <a:t>m</a:t>
            </a:r>
            <a:r>
              <a:rPr lang="en-US" dirty="0"/>
              <a:t> documents, </a:t>
            </a:r>
            <a:r>
              <a:rPr lang="en-US" i="1" dirty="0"/>
              <a:t>r</a:t>
            </a:r>
            <a:r>
              <a:rPr lang="en-US" dirty="0"/>
              <a:t> concepts)</a:t>
            </a:r>
          </a:p>
          <a:p>
            <a:pPr>
              <a:lnSpc>
                <a:spcPct val="90000"/>
              </a:lnSpc>
            </a:pPr>
            <a:r>
              <a:rPr lang="en-US" dirty="0"/>
              <a:t> </a:t>
            </a:r>
            <a:r>
              <a:rPr lang="en-US" b="1" dirty="0">
                <a:latin typeface="Symbol" pitchFamily="18" charset="2"/>
                <a:sym typeface="Symbol"/>
              </a:rPr>
              <a:t></a:t>
            </a:r>
            <a:r>
              <a:rPr lang="en-US" dirty="0"/>
              <a:t>: </a:t>
            </a:r>
            <a:r>
              <a:rPr lang="en-US" b="1" dirty="0">
                <a:solidFill>
                  <a:srgbClr val="FF0066"/>
                </a:solidFill>
              </a:rPr>
              <a:t>Singular values</a:t>
            </a:r>
          </a:p>
          <a:p>
            <a:pPr lvl="1">
              <a:lnSpc>
                <a:spcPct val="90000"/>
              </a:lnSpc>
            </a:pPr>
            <a:r>
              <a:rPr lang="en-US" i="1" dirty="0"/>
              <a:t>r</a:t>
            </a:r>
            <a:r>
              <a:rPr lang="en-US" dirty="0"/>
              <a:t> x </a:t>
            </a:r>
            <a:r>
              <a:rPr lang="en-US" i="1" dirty="0"/>
              <a:t>r</a:t>
            </a:r>
            <a:r>
              <a:rPr lang="en-US" dirty="0"/>
              <a:t> diagonal matrix (strength of each ‘concept’) </a:t>
            </a:r>
            <a:br>
              <a:rPr lang="en-US" dirty="0"/>
            </a:br>
            <a:r>
              <a:rPr lang="en-US" dirty="0"/>
              <a:t>(</a:t>
            </a:r>
            <a:r>
              <a:rPr lang="en-US" i="1" dirty="0"/>
              <a:t>r</a:t>
            </a:r>
            <a:r>
              <a:rPr lang="en-US" dirty="0"/>
              <a:t> : rank of the matrix </a:t>
            </a:r>
            <a:r>
              <a:rPr lang="en-US" b="1" dirty="0"/>
              <a:t>A</a:t>
            </a:r>
            <a:r>
              <a:rPr lang="en-US" dirty="0"/>
              <a:t>)</a:t>
            </a:r>
          </a:p>
          <a:p>
            <a:pPr>
              <a:lnSpc>
                <a:spcPct val="90000"/>
              </a:lnSpc>
            </a:pPr>
            <a:r>
              <a:rPr lang="en-US" b="1" dirty="0"/>
              <a:t> V</a:t>
            </a:r>
            <a:r>
              <a:rPr lang="en-US" dirty="0"/>
              <a:t>: </a:t>
            </a:r>
            <a:r>
              <a:rPr lang="en-US" b="1" dirty="0">
                <a:solidFill>
                  <a:srgbClr val="FF0066"/>
                </a:solidFill>
              </a:rPr>
              <a:t>Right singular vectors</a:t>
            </a:r>
          </a:p>
          <a:p>
            <a:pPr lvl="1">
              <a:lnSpc>
                <a:spcPct val="90000"/>
              </a:lnSpc>
            </a:pPr>
            <a:r>
              <a:rPr lang="en-US" i="1" dirty="0"/>
              <a:t>n</a:t>
            </a:r>
            <a:r>
              <a:rPr lang="en-US" dirty="0"/>
              <a:t> x </a:t>
            </a:r>
            <a:r>
              <a:rPr lang="en-US" i="1" dirty="0"/>
              <a:t>r</a:t>
            </a:r>
            <a:r>
              <a:rPr lang="en-US" dirty="0"/>
              <a:t> matrix (</a:t>
            </a:r>
            <a:r>
              <a:rPr lang="en-US" i="1" dirty="0"/>
              <a:t>n</a:t>
            </a:r>
            <a:r>
              <a:rPr lang="en-US" dirty="0"/>
              <a:t> terms, </a:t>
            </a:r>
            <a:r>
              <a:rPr lang="en-US" i="1" dirty="0"/>
              <a:t>r</a:t>
            </a:r>
            <a:r>
              <a:rPr lang="en-US" dirty="0"/>
              <a:t> concepts)</a:t>
            </a:r>
          </a:p>
        </p:txBody>
      </p:sp>
      <p:sp>
        <p:nvSpPr>
          <p:cNvPr id="1405956" name="Rectangle 4"/>
          <p:cNvSpPr>
            <a:spLocks noChangeArrowheads="1"/>
          </p:cNvSpPr>
          <p:nvPr/>
        </p:nvSpPr>
        <p:spPr bwMode="auto">
          <a:xfrm>
            <a:off x="2057400" y="1371600"/>
            <a:ext cx="7620000" cy="838200"/>
          </a:xfrm>
          <a:prstGeom prst="rect">
            <a:avLst/>
          </a:prstGeom>
          <a:noFill/>
          <a:ln w="57150" cmpd="sng">
            <a:solidFill>
              <a:schemeClr val="accent3"/>
            </a:solidFill>
            <a:miter lim="800000"/>
            <a:headEnd type="none" w="sm" len="sm"/>
            <a:tailEnd/>
          </a:ln>
          <a:effectLst/>
        </p:spPr>
        <p:txBody>
          <a:bodyPr wrap="none" anchor="ctr"/>
          <a:lstStyle/>
          <a:p>
            <a:endParaRPr lang="en-US"/>
          </a:p>
        </p:txBody>
      </p:sp>
    </p:spTree>
    <p:extLst>
      <p:ext uri="{BB962C8B-B14F-4D97-AF65-F5344CB8AC3E}">
        <p14:creationId xmlns:p14="http://schemas.microsoft.com/office/powerpoint/2010/main" val="4041402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595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595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595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595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0595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59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3"/>
          <p:cNvSpPr>
            <a:spLocks noGrp="1" noChangeArrowheads="1"/>
          </p:cNvSpPr>
          <p:nvPr>
            <p:ph type="title"/>
          </p:nvPr>
        </p:nvSpPr>
        <p:spPr/>
        <p:txBody>
          <a:bodyPr/>
          <a:lstStyle/>
          <a:p>
            <a:r>
              <a:rPr lang="en-US" dirty="0"/>
              <a:t>SVD</a:t>
            </a:r>
          </a:p>
        </p:txBody>
      </p:sp>
      <p:sp>
        <p:nvSpPr>
          <p:cNvPr id="151556" name="Rectangle 4"/>
          <p:cNvSpPr>
            <a:spLocks noGrp="1" noChangeArrowheads="1"/>
          </p:cNvSpPr>
          <p:nvPr>
            <p:ph idx="1"/>
          </p:nvPr>
        </p:nvSpPr>
        <p:spPr>
          <a:xfrm>
            <a:off x="838200" y="1877361"/>
            <a:ext cx="10515600" cy="4351338"/>
          </a:xfrm>
        </p:spPr>
        <p:txBody>
          <a:bodyPr>
            <a:normAutofit/>
          </a:bodyPr>
          <a:lstStyle/>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lvl="1">
              <a:lnSpc>
                <a:spcPct val="90000"/>
              </a:lnSpc>
            </a:pPr>
            <a:endParaRPr lang="en-US" dirty="0"/>
          </a:p>
          <a:p>
            <a:pPr lvl="1">
              <a:lnSpc>
                <a:spcPct val="90000"/>
              </a:lnSpc>
            </a:pPr>
            <a:endParaRPr lang="en-US" dirty="0"/>
          </a:p>
        </p:txBody>
      </p:sp>
      <p:sp>
        <p:nvSpPr>
          <p:cNvPr id="151554" name="Rectangle 2"/>
          <p:cNvSpPr>
            <a:spLocks noChangeArrowheads="1"/>
          </p:cNvSpPr>
          <p:nvPr/>
        </p:nvSpPr>
        <p:spPr bwMode="auto">
          <a:xfrm>
            <a:off x="6310313" y="3034779"/>
            <a:ext cx="328612" cy="320675"/>
          </a:xfrm>
          <a:prstGeom prst="rect">
            <a:avLst/>
          </a:prstGeom>
          <a:solidFill>
            <a:schemeClr val="bg1"/>
          </a:solidFill>
          <a:ln w="9525" algn="ctr">
            <a:solidFill>
              <a:schemeClr val="tx1"/>
            </a:solidFill>
            <a:miter lim="800000"/>
            <a:headEnd/>
            <a:tailEnd/>
          </a:ln>
          <a:effectLst/>
        </p:spPr>
        <p:txBody>
          <a:bodyPr wrap="none" anchor="ctr"/>
          <a:lstStyle/>
          <a:p>
            <a:endParaRPr lang="en-US"/>
          </a:p>
        </p:txBody>
      </p:sp>
      <p:sp>
        <p:nvSpPr>
          <p:cNvPr id="151557" name="AutoShape 5"/>
          <p:cNvSpPr>
            <a:spLocks noChangeArrowheads="1"/>
          </p:cNvSpPr>
          <p:nvPr/>
        </p:nvSpPr>
        <p:spPr bwMode="auto">
          <a:xfrm rot="16200000">
            <a:off x="3019425" y="3396380"/>
            <a:ext cx="1828800" cy="1143000"/>
          </a:xfrm>
          <a:prstGeom prst="flowChartProcess">
            <a:avLst/>
          </a:prstGeom>
          <a:solidFill>
            <a:srgbClr val="CCECFF"/>
          </a:solidFill>
          <a:ln w="9525">
            <a:solidFill>
              <a:schemeClr val="tx1"/>
            </a:solidFill>
            <a:miter lim="800000"/>
            <a:headEnd/>
            <a:tailEnd/>
          </a:ln>
          <a:effectLst/>
        </p:spPr>
        <p:txBody>
          <a:bodyPr vert="eaVert" wrap="none" anchor="ctr"/>
          <a:lstStyle/>
          <a:p>
            <a:pPr algn="ctr"/>
            <a:r>
              <a:rPr lang="en-US" sz="2400" b="1" dirty="0">
                <a:latin typeface="Sylfaen" pitchFamily="18" charset="0"/>
              </a:rPr>
              <a:t>A</a:t>
            </a:r>
            <a:endParaRPr lang="en-US" sz="2400" b="1" baseline="30000" dirty="0">
              <a:latin typeface="Sylfaen" pitchFamily="18" charset="0"/>
            </a:endParaRPr>
          </a:p>
        </p:txBody>
      </p:sp>
      <p:sp>
        <p:nvSpPr>
          <p:cNvPr id="151558" name="AutoShape 6"/>
          <p:cNvSpPr>
            <a:spLocks/>
          </p:cNvSpPr>
          <p:nvPr/>
        </p:nvSpPr>
        <p:spPr bwMode="auto">
          <a:xfrm>
            <a:off x="3162300" y="3066006"/>
            <a:ext cx="152400" cy="1752600"/>
          </a:xfrm>
          <a:prstGeom prst="leftBrace">
            <a:avLst>
              <a:gd name="adj1" fmla="val 95833"/>
              <a:gd name="adj2" fmla="val 50000"/>
            </a:avLst>
          </a:prstGeom>
          <a:noFill/>
          <a:ln w="9525">
            <a:solidFill>
              <a:schemeClr val="tx1"/>
            </a:solidFill>
            <a:round/>
            <a:headEnd/>
            <a:tailEnd/>
          </a:ln>
          <a:effectLst/>
        </p:spPr>
        <p:txBody>
          <a:bodyPr wrap="none" anchor="ctr"/>
          <a:lstStyle/>
          <a:p>
            <a:endParaRPr lang="en-US"/>
          </a:p>
        </p:txBody>
      </p:sp>
      <p:sp>
        <p:nvSpPr>
          <p:cNvPr id="151559" name="Text Box 7"/>
          <p:cNvSpPr txBox="1">
            <a:spLocks noChangeArrowheads="1"/>
          </p:cNvSpPr>
          <p:nvPr/>
        </p:nvSpPr>
        <p:spPr bwMode="auto">
          <a:xfrm>
            <a:off x="2819401" y="3732757"/>
            <a:ext cx="392113" cy="396875"/>
          </a:xfrm>
          <a:prstGeom prst="rect">
            <a:avLst/>
          </a:prstGeom>
          <a:noFill/>
          <a:ln w="9525">
            <a:noFill/>
            <a:miter lim="800000"/>
            <a:headEnd/>
            <a:tailEnd/>
          </a:ln>
          <a:effectLst/>
        </p:spPr>
        <p:txBody>
          <a:bodyPr wrap="none">
            <a:spAutoFit/>
          </a:bodyPr>
          <a:lstStyle/>
          <a:p>
            <a:pPr algn="l"/>
            <a:r>
              <a:rPr lang="en-US" sz="2000" dirty="0">
                <a:latin typeface="Sylfaen" pitchFamily="18" charset="0"/>
              </a:rPr>
              <a:t>m</a:t>
            </a:r>
          </a:p>
        </p:txBody>
      </p:sp>
      <p:sp>
        <p:nvSpPr>
          <p:cNvPr id="151560" name="Text Box 8"/>
          <p:cNvSpPr txBox="1">
            <a:spLocks noChangeArrowheads="1"/>
          </p:cNvSpPr>
          <p:nvPr/>
        </p:nvSpPr>
        <p:spPr bwMode="auto">
          <a:xfrm>
            <a:off x="3771901" y="2364680"/>
            <a:ext cx="328613" cy="396875"/>
          </a:xfrm>
          <a:prstGeom prst="rect">
            <a:avLst/>
          </a:prstGeom>
          <a:noFill/>
          <a:ln w="9525">
            <a:noFill/>
            <a:miter lim="800000"/>
            <a:headEnd/>
            <a:tailEnd/>
          </a:ln>
          <a:effectLst/>
        </p:spPr>
        <p:txBody>
          <a:bodyPr wrap="none">
            <a:spAutoFit/>
          </a:bodyPr>
          <a:lstStyle/>
          <a:p>
            <a:pPr algn="l"/>
            <a:r>
              <a:rPr lang="en-US" sz="2000">
                <a:latin typeface="Sylfaen" pitchFamily="18" charset="0"/>
              </a:rPr>
              <a:t>n</a:t>
            </a:r>
          </a:p>
        </p:txBody>
      </p:sp>
      <p:sp>
        <p:nvSpPr>
          <p:cNvPr id="151561" name="AutoShape 9"/>
          <p:cNvSpPr>
            <a:spLocks/>
          </p:cNvSpPr>
          <p:nvPr/>
        </p:nvSpPr>
        <p:spPr bwMode="auto">
          <a:xfrm rot="5400000">
            <a:off x="3771900" y="2313531"/>
            <a:ext cx="304800" cy="1066800"/>
          </a:xfrm>
          <a:prstGeom prst="leftBrace">
            <a:avLst>
              <a:gd name="adj1" fmla="val 29167"/>
              <a:gd name="adj2" fmla="val 50000"/>
            </a:avLst>
          </a:prstGeom>
          <a:noFill/>
          <a:ln w="9525">
            <a:solidFill>
              <a:schemeClr val="tx1"/>
            </a:solidFill>
            <a:round/>
            <a:headEnd/>
            <a:tailEnd/>
          </a:ln>
          <a:effectLst/>
        </p:spPr>
        <p:txBody>
          <a:bodyPr wrap="none" anchor="ctr"/>
          <a:lstStyle/>
          <a:p>
            <a:endParaRPr lang="en-US"/>
          </a:p>
        </p:txBody>
      </p:sp>
      <p:sp>
        <p:nvSpPr>
          <p:cNvPr id="151562" name="Rectangle 10"/>
          <p:cNvSpPr>
            <a:spLocks noChangeArrowheads="1"/>
          </p:cNvSpPr>
          <p:nvPr/>
        </p:nvSpPr>
        <p:spPr bwMode="auto">
          <a:xfrm>
            <a:off x="6307139" y="3391966"/>
            <a:ext cx="395287" cy="519113"/>
          </a:xfrm>
          <a:prstGeom prst="rect">
            <a:avLst/>
          </a:prstGeom>
          <a:noFill/>
          <a:ln w="9525" algn="ctr">
            <a:noFill/>
            <a:miter lim="800000"/>
            <a:headEnd/>
            <a:tailEnd/>
          </a:ln>
          <a:effectLst/>
        </p:spPr>
        <p:txBody>
          <a:bodyPr wrap="none">
            <a:spAutoFit/>
          </a:bodyPr>
          <a:lstStyle/>
          <a:p>
            <a:r>
              <a:rPr lang="en-US" sz="2800" b="1">
                <a:latin typeface="Sylfaen" pitchFamily="18" charset="0"/>
                <a:sym typeface="Symbol" pitchFamily="18" charset="2"/>
              </a:rPr>
              <a:t></a:t>
            </a:r>
          </a:p>
        </p:txBody>
      </p:sp>
      <p:grpSp>
        <p:nvGrpSpPr>
          <p:cNvPr id="2" name="Group 11"/>
          <p:cNvGrpSpPr>
            <a:grpSpLocks/>
          </p:cNvGrpSpPr>
          <p:nvPr/>
        </p:nvGrpSpPr>
        <p:grpSpPr bwMode="auto">
          <a:xfrm>
            <a:off x="5332413" y="3028428"/>
            <a:ext cx="468312" cy="1752600"/>
            <a:chOff x="1663" y="1551"/>
            <a:chExt cx="295" cy="1104"/>
          </a:xfrm>
        </p:grpSpPr>
        <p:sp>
          <p:nvSpPr>
            <p:cNvPr id="151564" name="AutoShape 12"/>
            <p:cNvSpPr>
              <a:spLocks/>
            </p:cNvSpPr>
            <p:nvPr/>
          </p:nvSpPr>
          <p:spPr bwMode="auto">
            <a:xfrm>
              <a:off x="1862" y="1551"/>
              <a:ext cx="96" cy="1104"/>
            </a:xfrm>
            <a:prstGeom prst="leftBrace">
              <a:avLst>
                <a:gd name="adj1" fmla="val 95833"/>
                <a:gd name="adj2" fmla="val 50000"/>
              </a:avLst>
            </a:prstGeom>
            <a:noFill/>
            <a:ln w="9525">
              <a:solidFill>
                <a:schemeClr val="tx1"/>
              </a:solidFill>
              <a:round/>
              <a:headEnd/>
              <a:tailEnd/>
            </a:ln>
            <a:effectLst/>
          </p:spPr>
          <p:txBody>
            <a:bodyPr wrap="none" anchor="ctr"/>
            <a:lstStyle/>
            <a:p>
              <a:endParaRPr lang="en-US"/>
            </a:p>
          </p:txBody>
        </p:sp>
        <p:sp>
          <p:nvSpPr>
            <p:cNvPr id="151565" name="Text Box 13"/>
            <p:cNvSpPr txBox="1">
              <a:spLocks noChangeArrowheads="1"/>
            </p:cNvSpPr>
            <p:nvPr/>
          </p:nvSpPr>
          <p:spPr bwMode="auto">
            <a:xfrm>
              <a:off x="1663" y="1955"/>
              <a:ext cx="247" cy="250"/>
            </a:xfrm>
            <a:prstGeom prst="rect">
              <a:avLst/>
            </a:prstGeom>
            <a:noFill/>
            <a:ln w="9525">
              <a:noFill/>
              <a:miter lim="800000"/>
              <a:headEnd/>
              <a:tailEnd/>
            </a:ln>
            <a:effectLst/>
          </p:spPr>
          <p:txBody>
            <a:bodyPr wrap="none">
              <a:spAutoFit/>
            </a:bodyPr>
            <a:lstStyle/>
            <a:p>
              <a:pPr algn="l"/>
              <a:r>
                <a:rPr lang="en-US" sz="2000">
                  <a:latin typeface="Sylfaen" pitchFamily="18" charset="0"/>
                </a:rPr>
                <a:t>m</a:t>
              </a:r>
            </a:p>
          </p:txBody>
        </p:sp>
      </p:grpSp>
      <p:grpSp>
        <p:nvGrpSpPr>
          <p:cNvPr id="3" name="Group 14"/>
          <p:cNvGrpSpPr>
            <a:grpSpLocks/>
          </p:cNvGrpSpPr>
          <p:nvPr/>
        </p:nvGrpSpPr>
        <p:grpSpPr bwMode="auto">
          <a:xfrm>
            <a:off x="6802438" y="2304876"/>
            <a:ext cx="1066800" cy="660400"/>
            <a:chOff x="2589" y="1111"/>
            <a:chExt cx="672" cy="416"/>
          </a:xfrm>
        </p:grpSpPr>
        <p:sp>
          <p:nvSpPr>
            <p:cNvPr id="151567" name="Text Box 15"/>
            <p:cNvSpPr txBox="1">
              <a:spLocks noChangeArrowheads="1"/>
            </p:cNvSpPr>
            <p:nvPr/>
          </p:nvSpPr>
          <p:spPr bwMode="auto">
            <a:xfrm>
              <a:off x="2831" y="1111"/>
              <a:ext cx="207" cy="250"/>
            </a:xfrm>
            <a:prstGeom prst="rect">
              <a:avLst/>
            </a:prstGeom>
            <a:noFill/>
            <a:ln w="9525">
              <a:noFill/>
              <a:miter lim="800000"/>
              <a:headEnd/>
              <a:tailEnd/>
            </a:ln>
            <a:effectLst/>
          </p:spPr>
          <p:txBody>
            <a:bodyPr wrap="none">
              <a:spAutoFit/>
            </a:bodyPr>
            <a:lstStyle/>
            <a:p>
              <a:pPr algn="l"/>
              <a:r>
                <a:rPr lang="en-US" sz="2000">
                  <a:latin typeface="Sylfaen" pitchFamily="18" charset="0"/>
                </a:rPr>
                <a:t>n</a:t>
              </a:r>
            </a:p>
          </p:txBody>
        </p:sp>
        <p:sp>
          <p:nvSpPr>
            <p:cNvPr id="151568" name="AutoShape 16"/>
            <p:cNvSpPr>
              <a:spLocks/>
            </p:cNvSpPr>
            <p:nvPr/>
          </p:nvSpPr>
          <p:spPr bwMode="auto">
            <a:xfrm rot="5400000">
              <a:off x="2829" y="1095"/>
              <a:ext cx="192" cy="672"/>
            </a:xfrm>
            <a:prstGeom prst="leftBrace">
              <a:avLst>
                <a:gd name="adj1" fmla="val 29167"/>
                <a:gd name="adj2" fmla="val 50000"/>
              </a:avLst>
            </a:prstGeom>
            <a:noFill/>
            <a:ln w="9525">
              <a:solidFill>
                <a:schemeClr val="tx1"/>
              </a:solidFill>
              <a:round/>
              <a:headEnd/>
              <a:tailEnd/>
            </a:ln>
            <a:effectLst/>
          </p:spPr>
          <p:txBody>
            <a:bodyPr wrap="none" anchor="ctr"/>
            <a:lstStyle/>
            <a:p>
              <a:endParaRPr lang="en-US"/>
            </a:p>
          </p:txBody>
        </p:sp>
      </p:grpSp>
      <p:sp>
        <p:nvSpPr>
          <p:cNvPr id="151569" name="Rectangle 17"/>
          <p:cNvSpPr>
            <a:spLocks noChangeArrowheads="1"/>
          </p:cNvSpPr>
          <p:nvPr/>
        </p:nvSpPr>
        <p:spPr bwMode="auto">
          <a:xfrm>
            <a:off x="5842000" y="4776266"/>
            <a:ext cx="439738" cy="519113"/>
          </a:xfrm>
          <a:prstGeom prst="rect">
            <a:avLst/>
          </a:prstGeom>
          <a:noFill/>
          <a:ln w="9525" algn="ctr">
            <a:noFill/>
            <a:miter lim="800000"/>
            <a:headEnd/>
            <a:tailEnd/>
          </a:ln>
          <a:effectLst/>
        </p:spPr>
        <p:txBody>
          <a:bodyPr wrap="none">
            <a:spAutoFit/>
          </a:bodyPr>
          <a:lstStyle/>
          <a:p>
            <a:r>
              <a:rPr lang="en-US" sz="2800" b="1">
                <a:latin typeface="Sylfaen" pitchFamily="18" charset="0"/>
              </a:rPr>
              <a:t>U</a:t>
            </a:r>
            <a:endParaRPr lang="en-US" sz="2800" b="1" baseline="30000">
              <a:latin typeface="Sylfaen" pitchFamily="18" charset="0"/>
            </a:endParaRPr>
          </a:p>
        </p:txBody>
      </p:sp>
      <p:sp>
        <p:nvSpPr>
          <p:cNvPr id="151570" name="AutoShape 18"/>
          <p:cNvSpPr>
            <a:spLocks noChangeArrowheads="1"/>
          </p:cNvSpPr>
          <p:nvPr/>
        </p:nvSpPr>
        <p:spPr bwMode="auto">
          <a:xfrm rot="16200000">
            <a:off x="5044282" y="3861072"/>
            <a:ext cx="1828800" cy="163513"/>
          </a:xfrm>
          <a:prstGeom prst="flowChartProcess">
            <a:avLst/>
          </a:prstGeom>
          <a:solidFill>
            <a:schemeClr val="folHlink"/>
          </a:solidFill>
          <a:ln w="9525">
            <a:solidFill>
              <a:schemeClr val="tx1"/>
            </a:solidFill>
            <a:miter lim="800000"/>
            <a:headEnd/>
            <a:tailEnd/>
          </a:ln>
          <a:effectLst/>
        </p:spPr>
        <p:txBody>
          <a:bodyPr vert="eaVert" wrap="none" anchor="ctr"/>
          <a:lstStyle/>
          <a:p>
            <a:endParaRPr lang="en-US" sz="2400" b="1" baseline="30000">
              <a:latin typeface="Sylfaen" pitchFamily="18" charset="0"/>
            </a:endParaRPr>
          </a:p>
        </p:txBody>
      </p:sp>
      <p:sp>
        <p:nvSpPr>
          <p:cNvPr id="151571" name="AutoShape 19"/>
          <p:cNvSpPr>
            <a:spLocks noChangeArrowheads="1"/>
          </p:cNvSpPr>
          <p:nvPr/>
        </p:nvSpPr>
        <p:spPr bwMode="auto">
          <a:xfrm rot="16200000">
            <a:off x="6299201" y="3039541"/>
            <a:ext cx="174625" cy="161925"/>
          </a:xfrm>
          <a:prstGeom prst="flowChartProcess">
            <a:avLst/>
          </a:prstGeom>
          <a:solidFill>
            <a:schemeClr val="folHlink"/>
          </a:solidFill>
          <a:ln w="9525">
            <a:solidFill>
              <a:schemeClr val="tx1"/>
            </a:solidFill>
            <a:miter lim="800000"/>
            <a:headEnd/>
            <a:tailEnd/>
          </a:ln>
          <a:effectLst/>
        </p:spPr>
        <p:txBody>
          <a:bodyPr vert="eaVert" wrap="none" anchor="ctr"/>
          <a:lstStyle/>
          <a:p>
            <a:endParaRPr lang="en-US" sz="2400" b="1">
              <a:latin typeface="Symbol" pitchFamily="18" charset="2"/>
              <a:sym typeface="Symbol" pitchFamily="18" charset="2"/>
            </a:endParaRPr>
          </a:p>
        </p:txBody>
      </p:sp>
      <p:sp>
        <p:nvSpPr>
          <p:cNvPr id="151572" name="Rectangle 20"/>
          <p:cNvSpPr>
            <a:spLocks noChangeArrowheads="1"/>
          </p:cNvSpPr>
          <p:nvPr/>
        </p:nvSpPr>
        <p:spPr bwMode="auto">
          <a:xfrm>
            <a:off x="7072313" y="3353866"/>
            <a:ext cx="584200" cy="519113"/>
          </a:xfrm>
          <a:prstGeom prst="rect">
            <a:avLst/>
          </a:prstGeom>
          <a:noFill/>
          <a:ln w="9525" algn="ctr">
            <a:noFill/>
            <a:miter lim="800000"/>
            <a:headEnd/>
            <a:tailEnd/>
          </a:ln>
          <a:effectLst/>
        </p:spPr>
        <p:txBody>
          <a:bodyPr wrap="none">
            <a:spAutoFit/>
          </a:bodyPr>
          <a:lstStyle/>
          <a:p>
            <a:r>
              <a:rPr lang="en-US" sz="2800" b="1">
                <a:latin typeface="Sylfaen" pitchFamily="18" charset="0"/>
              </a:rPr>
              <a:t>V</a:t>
            </a:r>
            <a:r>
              <a:rPr lang="en-US" sz="2800" b="1" baseline="30000">
                <a:latin typeface="Sylfaen" pitchFamily="18" charset="0"/>
              </a:rPr>
              <a:t>T</a:t>
            </a:r>
          </a:p>
        </p:txBody>
      </p:sp>
      <p:sp>
        <p:nvSpPr>
          <p:cNvPr id="151573" name="Rectangle 21"/>
          <p:cNvSpPr>
            <a:spLocks noChangeArrowheads="1"/>
          </p:cNvSpPr>
          <p:nvPr/>
        </p:nvSpPr>
        <p:spPr bwMode="auto">
          <a:xfrm>
            <a:off x="4683342" y="3371503"/>
            <a:ext cx="977900" cy="1006475"/>
          </a:xfrm>
          <a:prstGeom prst="rect">
            <a:avLst/>
          </a:prstGeom>
          <a:noFill/>
          <a:ln w="9525" algn="ctr">
            <a:noFill/>
            <a:miter lim="800000"/>
            <a:headEnd/>
            <a:tailEnd/>
          </a:ln>
          <a:effectLst/>
        </p:spPr>
        <p:txBody>
          <a:bodyPr>
            <a:spAutoFit/>
          </a:bodyPr>
          <a:lstStyle/>
          <a:p>
            <a:r>
              <a:rPr lang="en-US" sz="6000" dirty="0">
                <a:latin typeface="Symbol" pitchFamily="18" charset="2"/>
                <a:sym typeface="Symbol" pitchFamily="18" charset="2"/>
              </a:rPr>
              <a:t></a:t>
            </a:r>
            <a:r>
              <a:rPr lang="en-US" sz="4400" dirty="0">
                <a:latin typeface="Symbol" pitchFamily="18" charset="2"/>
              </a:rPr>
              <a:t> </a:t>
            </a:r>
          </a:p>
        </p:txBody>
      </p:sp>
      <p:sp>
        <p:nvSpPr>
          <p:cNvPr id="151574" name="Rectangle 22"/>
          <p:cNvSpPr>
            <a:spLocks noChangeArrowheads="1"/>
          </p:cNvSpPr>
          <p:nvPr/>
        </p:nvSpPr>
        <p:spPr bwMode="auto">
          <a:xfrm>
            <a:off x="6035675" y="3025254"/>
            <a:ext cx="171450" cy="1831975"/>
          </a:xfrm>
          <a:prstGeom prst="rect">
            <a:avLst/>
          </a:prstGeom>
          <a:solidFill>
            <a:srgbClr val="99CC00"/>
          </a:solidFill>
          <a:ln w="9525" algn="ctr">
            <a:solidFill>
              <a:schemeClr val="tx1"/>
            </a:solidFill>
            <a:miter lim="800000"/>
            <a:headEnd/>
            <a:tailEnd/>
          </a:ln>
          <a:effectLst/>
        </p:spPr>
        <p:txBody>
          <a:bodyPr wrap="none" anchor="ctr"/>
          <a:lstStyle/>
          <a:p>
            <a:endParaRPr lang="en-US"/>
          </a:p>
        </p:txBody>
      </p:sp>
      <p:sp>
        <p:nvSpPr>
          <p:cNvPr id="151575" name="Rectangle 23"/>
          <p:cNvSpPr>
            <a:spLocks noChangeArrowheads="1"/>
          </p:cNvSpPr>
          <p:nvPr/>
        </p:nvSpPr>
        <p:spPr bwMode="auto">
          <a:xfrm>
            <a:off x="6475413" y="3204641"/>
            <a:ext cx="158750" cy="157163"/>
          </a:xfrm>
          <a:prstGeom prst="rect">
            <a:avLst/>
          </a:prstGeom>
          <a:solidFill>
            <a:srgbClr val="99CC00"/>
          </a:solidFill>
          <a:ln w="9525" algn="ctr">
            <a:solidFill>
              <a:schemeClr val="tx1"/>
            </a:solidFill>
            <a:miter lim="800000"/>
            <a:headEnd/>
            <a:tailEnd/>
          </a:ln>
          <a:effectLst/>
        </p:spPr>
        <p:txBody>
          <a:bodyPr wrap="none" anchor="ctr"/>
          <a:lstStyle/>
          <a:p>
            <a:endParaRPr lang="en-US"/>
          </a:p>
        </p:txBody>
      </p:sp>
      <p:sp>
        <p:nvSpPr>
          <p:cNvPr id="151576" name="AutoShape 24"/>
          <p:cNvSpPr>
            <a:spLocks noChangeArrowheads="1"/>
          </p:cNvSpPr>
          <p:nvPr/>
        </p:nvSpPr>
        <p:spPr bwMode="auto">
          <a:xfrm>
            <a:off x="6759575" y="3045891"/>
            <a:ext cx="1149350" cy="163513"/>
          </a:xfrm>
          <a:prstGeom prst="flowChartProcess">
            <a:avLst/>
          </a:prstGeom>
          <a:solidFill>
            <a:schemeClr val="folHlink"/>
          </a:solidFill>
          <a:ln w="9525">
            <a:solidFill>
              <a:schemeClr val="tx1"/>
            </a:solidFill>
            <a:miter lim="800000"/>
            <a:headEnd/>
            <a:tailEnd/>
          </a:ln>
          <a:effectLst/>
        </p:spPr>
        <p:txBody>
          <a:bodyPr wrap="none" anchor="ctr"/>
          <a:lstStyle/>
          <a:p>
            <a:endParaRPr lang="en-US" sz="2400" b="1" baseline="30000">
              <a:latin typeface="Sylfaen" pitchFamily="18" charset="0"/>
            </a:endParaRPr>
          </a:p>
        </p:txBody>
      </p:sp>
      <p:sp>
        <p:nvSpPr>
          <p:cNvPr id="151577" name="Rectangle 25"/>
          <p:cNvSpPr>
            <a:spLocks noChangeArrowheads="1"/>
          </p:cNvSpPr>
          <p:nvPr/>
        </p:nvSpPr>
        <p:spPr bwMode="auto">
          <a:xfrm>
            <a:off x="6757989" y="3214166"/>
            <a:ext cx="1150937" cy="169863"/>
          </a:xfrm>
          <a:prstGeom prst="rect">
            <a:avLst/>
          </a:prstGeom>
          <a:solidFill>
            <a:srgbClr val="99CC00"/>
          </a:solidFill>
          <a:ln w="9525" algn="ctr">
            <a:solidFill>
              <a:schemeClr val="tx1"/>
            </a:solidFill>
            <a:miter lim="800000"/>
            <a:headEnd/>
            <a:tailEnd/>
          </a:ln>
          <a:effectLst/>
        </p:spPr>
        <p:txBody>
          <a:bodyPr wrap="none" anchor="ctr"/>
          <a:lstStyle/>
          <a:p>
            <a:endParaRPr lang="en-US"/>
          </a:p>
        </p:txBody>
      </p:sp>
      <p:pic>
        <p:nvPicPr>
          <p:cNvPr id="151582" name="Picture 30" descr="TP_tmp"/>
          <p:cNvPicPr>
            <a:picLocks noChangeAspect="1" noChangeArrowheads="1"/>
          </p:cNvPicPr>
          <p:nvPr>
            <p:custDataLst>
              <p:tags r:id="rId2"/>
            </p:custDataLst>
          </p:nvPr>
        </p:nvPicPr>
        <p:blipFill>
          <a:blip r:embed="rId5" cstate="print">
            <a:clrChange>
              <a:clrFrom>
                <a:srgbClr val="FFFFFF"/>
              </a:clrFrom>
              <a:clrTo>
                <a:srgbClr val="FFFFFF">
                  <a:alpha val="0"/>
                </a:srgbClr>
              </a:clrTo>
            </a:clrChange>
          </a:blip>
          <a:srcRect/>
          <a:stretch>
            <a:fillRect/>
          </a:stretch>
        </p:blipFill>
        <p:spPr bwMode="auto">
          <a:xfrm>
            <a:off x="3200400" y="1498600"/>
            <a:ext cx="6248400" cy="635000"/>
          </a:xfrm>
          <a:prstGeom prst="rect">
            <a:avLst/>
          </a:prstGeom>
          <a:noFill/>
          <a:ln w="28575" algn="ctr">
            <a:noFill/>
            <a:miter lim="800000"/>
            <a:headEnd type="none" w="sm" len="sm"/>
            <a:tailEnd/>
          </a:ln>
          <a:effectLst/>
        </p:spPr>
      </p:pic>
      <p:sp>
        <p:nvSpPr>
          <p:cNvPr id="31" name="Footer Placeholder 30"/>
          <p:cNvSpPr>
            <a:spLocks noGrp="1"/>
          </p:cNvSpPr>
          <p:nvPr>
            <p:ph type="ftr" sz="quarter" idx="11"/>
          </p:nvPr>
        </p:nvSpPr>
        <p:spPr/>
        <p:txBody>
          <a:bodyPr/>
          <a:lstStyle/>
          <a:p>
            <a:r>
              <a:rPr lang="nn-NO"/>
              <a:t>F2021 AA  Applied Text Analytics</a:t>
            </a:r>
            <a:endParaRPr lang="en-US" dirty="0"/>
          </a:p>
        </p:txBody>
      </p:sp>
      <p:sp>
        <p:nvSpPr>
          <p:cNvPr id="4" name="TextBox 3"/>
          <p:cNvSpPr txBox="1"/>
          <p:nvPr/>
        </p:nvSpPr>
        <p:spPr>
          <a:xfrm>
            <a:off x="9170126" y="1524726"/>
            <a:ext cx="325730" cy="369332"/>
          </a:xfrm>
          <a:prstGeom prst="rect">
            <a:avLst/>
          </a:prstGeom>
          <a:noFill/>
        </p:spPr>
        <p:txBody>
          <a:bodyPr wrap="none" rtlCol="0">
            <a:spAutoFit/>
          </a:bodyPr>
          <a:lstStyle/>
          <a:p>
            <a:r>
              <a:rPr lang="en-US" dirty="0">
                <a:latin typeface="Arial" pitchFamily="34" charset="0"/>
                <a:cs typeface="Arial" pitchFamily="34" charset="0"/>
              </a:rPr>
              <a:t>T</a:t>
            </a:r>
          </a:p>
        </p:txBody>
      </p:sp>
    </p:spTree>
    <p:custDataLst>
      <p:tags r:id="rId1"/>
    </p:custDataLst>
    <p:extLst>
      <p:ext uri="{BB962C8B-B14F-4D97-AF65-F5344CB8AC3E}">
        <p14:creationId xmlns:p14="http://schemas.microsoft.com/office/powerpoint/2010/main" val="3079159091"/>
      </p:ext>
    </p:extLst>
  </p:cSld>
  <p:clrMapOvr>
    <a:masterClrMapping/>
  </p:clrMapOvr>
  <p:transition advTm="63359"/>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noChangeArrowheads="1"/>
          </p:cNvSpPr>
          <p:nvPr>
            <p:ph type="title"/>
          </p:nvPr>
        </p:nvSpPr>
        <p:spPr/>
        <p:txBody>
          <a:bodyPr/>
          <a:lstStyle/>
          <a:p>
            <a:r>
              <a:rPr lang="en-US" dirty="0"/>
              <a:t>SVD</a:t>
            </a:r>
          </a:p>
        </p:txBody>
      </p:sp>
      <p:sp>
        <p:nvSpPr>
          <p:cNvPr id="146436" name="Rectangle 4"/>
          <p:cNvSpPr>
            <a:spLocks noGrp="1" noChangeArrowheads="1"/>
          </p:cNvSpPr>
          <p:nvPr>
            <p:ph idx="1"/>
          </p:nvPr>
        </p:nvSpPr>
        <p:spPr/>
        <p:txBody>
          <a:bodyPr>
            <a:normAutofit/>
          </a:bodyPr>
          <a:lstStyle/>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lvl="1">
              <a:lnSpc>
                <a:spcPct val="90000"/>
              </a:lnSpc>
            </a:pPr>
            <a:endParaRPr lang="en-US" dirty="0"/>
          </a:p>
          <a:p>
            <a:pPr lvl="1">
              <a:lnSpc>
                <a:spcPct val="90000"/>
              </a:lnSpc>
            </a:pPr>
            <a:endParaRPr lang="en-US" dirty="0"/>
          </a:p>
        </p:txBody>
      </p:sp>
      <p:sp>
        <p:nvSpPr>
          <p:cNvPr id="146437" name="AutoShape 5"/>
          <p:cNvSpPr>
            <a:spLocks noChangeArrowheads="1"/>
          </p:cNvSpPr>
          <p:nvPr/>
        </p:nvSpPr>
        <p:spPr bwMode="auto">
          <a:xfrm rot="16200000">
            <a:off x="3019425" y="3424238"/>
            <a:ext cx="1828800" cy="1143000"/>
          </a:xfrm>
          <a:prstGeom prst="flowChartProcess">
            <a:avLst/>
          </a:prstGeom>
          <a:solidFill>
            <a:srgbClr val="CCECFF"/>
          </a:solidFill>
          <a:ln w="9525">
            <a:solidFill>
              <a:schemeClr val="tx1"/>
            </a:solidFill>
            <a:miter lim="800000"/>
            <a:headEnd/>
            <a:tailEnd/>
          </a:ln>
          <a:effectLst/>
        </p:spPr>
        <p:txBody>
          <a:bodyPr vert="eaVert" wrap="none" anchor="ctr"/>
          <a:lstStyle/>
          <a:p>
            <a:pPr algn="ctr"/>
            <a:r>
              <a:rPr lang="en-US" sz="2400" b="1" dirty="0">
                <a:latin typeface="Sylfaen" pitchFamily="18" charset="0"/>
              </a:rPr>
              <a:t>A</a:t>
            </a:r>
            <a:endParaRPr lang="en-US" sz="2400" b="1" baseline="30000" dirty="0">
              <a:latin typeface="Sylfaen" pitchFamily="18" charset="0"/>
            </a:endParaRPr>
          </a:p>
        </p:txBody>
      </p:sp>
      <p:sp>
        <p:nvSpPr>
          <p:cNvPr id="146438" name="AutoShape 6"/>
          <p:cNvSpPr>
            <a:spLocks/>
          </p:cNvSpPr>
          <p:nvPr/>
        </p:nvSpPr>
        <p:spPr bwMode="auto">
          <a:xfrm>
            <a:off x="3162300" y="3081338"/>
            <a:ext cx="152400" cy="1752600"/>
          </a:xfrm>
          <a:prstGeom prst="leftBrace">
            <a:avLst>
              <a:gd name="adj1" fmla="val 95833"/>
              <a:gd name="adj2" fmla="val 50000"/>
            </a:avLst>
          </a:prstGeom>
          <a:noFill/>
          <a:ln w="9525">
            <a:solidFill>
              <a:schemeClr val="tx1"/>
            </a:solidFill>
            <a:round/>
            <a:headEnd/>
            <a:tailEnd/>
          </a:ln>
          <a:effectLst/>
        </p:spPr>
        <p:txBody>
          <a:bodyPr wrap="none" anchor="ctr"/>
          <a:lstStyle/>
          <a:p>
            <a:endParaRPr lang="en-US"/>
          </a:p>
        </p:txBody>
      </p:sp>
      <p:sp>
        <p:nvSpPr>
          <p:cNvPr id="146439" name="Text Box 7"/>
          <p:cNvSpPr txBox="1">
            <a:spLocks noChangeArrowheads="1"/>
          </p:cNvSpPr>
          <p:nvPr/>
        </p:nvSpPr>
        <p:spPr bwMode="auto">
          <a:xfrm>
            <a:off x="2804918" y="3767139"/>
            <a:ext cx="392113" cy="396875"/>
          </a:xfrm>
          <a:prstGeom prst="rect">
            <a:avLst/>
          </a:prstGeom>
          <a:noFill/>
          <a:ln w="9525">
            <a:noFill/>
            <a:miter lim="800000"/>
            <a:headEnd/>
            <a:tailEnd/>
          </a:ln>
          <a:effectLst/>
        </p:spPr>
        <p:txBody>
          <a:bodyPr wrap="none">
            <a:spAutoFit/>
          </a:bodyPr>
          <a:lstStyle/>
          <a:p>
            <a:pPr algn="l"/>
            <a:r>
              <a:rPr lang="en-US" sz="2000" dirty="0">
                <a:latin typeface="Sylfaen" pitchFamily="18" charset="0"/>
              </a:rPr>
              <a:t>m</a:t>
            </a:r>
          </a:p>
        </p:txBody>
      </p:sp>
      <p:sp>
        <p:nvSpPr>
          <p:cNvPr id="146440" name="Text Box 8"/>
          <p:cNvSpPr txBox="1">
            <a:spLocks noChangeArrowheads="1"/>
          </p:cNvSpPr>
          <p:nvPr/>
        </p:nvSpPr>
        <p:spPr bwMode="auto">
          <a:xfrm>
            <a:off x="3771901" y="2405064"/>
            <a:ext cx="328613" cy="396875"/>
          </a:xfrm>
          <a:prstGeom prst="rect">
            <a:avLst/>
          </a:prstGeom>
          <a:noFill/>
          <a:ln w="9525">
            <a:noFill/>
            <a:miter lim="800000"/>
            <a:headEnd/>
            <a:tailEnd/>
          </a:ln>
          <a:effectLst/>
        </p:spPr>
        <p:txBody>
          <a:bodyPr wrap="none">
            <a:spAutoFit/>
          </a:bodyPr>
          <a:lstStyle/>
          <a:p>
            <a:pPr algn="l"/>
            <a:r>
              <a:rPr lang="en-US" sz="2000">
                <a:latin typeface="Sylfaen" pitchFamily="18" charset="0"/>
              </a:rPr>
              <a:t>n</a:t>
            </a:r>
          </a:p>
        </p:txBody>
      </p:sp>
      <p:sp>
        <p:nvSpPr>
          <p:cNvPr id="146441" name="AutoShape 9"/>
          <p:cNvSpPr>
            <a:spLocks/>
          </p:cNvSpPr>
          <p:nvPr/>
        </p:nvSpPr>
        <p:spPr bwMode="auto">
          <a:xfrm rot="5400000">
            <a:off x="3771900" y="2328863"/>
            <a:ext cx="304800" cy="1066800"/>
          </a:xfrm>
          <a:prstGeom prst="leftBrace">
            <a:avLst>
              <a:gd name="adj1" fmla="val 29167"/>
              <a:gd name="adj2" fmla="val 50000"/>
            </a:avLst>
          </a:prstGeom>
          <a:noFill/>
          <a:ln w="9525">
            <a:solidFill>
              <a:schemeClr val="tx1"/>
            </a:solidFill>
            <a:round/>
            <a:headEnd/>
            <a:tailEnd/>
          </a:ln>
          <a:effectLst/>
        </p:spPr>
        <p:txBody>
          <a:bodyPr wrap="none" anchor="ctr"/>
          <a:lstStyle/>
          <a:p>
            <a:endParaRPr lang="en-US"/>
          </a:p>
        </p:txBody>
      </p:sp>
      <p:sp>
        <p:nvSpPr>
          <p:cNvPr id="146450" name="AutoShape 18"/>
          <p:cNvSpPr>
            <a:spLocks noChangeArrowheads="1"/>
          </p:cNvSpPr>
          <p:nvPr/>
        </p:nvSpPr>
        <p:spPr bwMode="auto">
          <a:xfrm rot="16200000">
            <a:off x="4729957" y="3913982"/>
            <a:ext cx="1828800" cy="163513"/>
          </a:xfrm>
          <a:prstGeom prst="flowChartProcess">
            <a:avLst/>
          </a:prstGeom>
          <a:solidFill>
            <a:schemeClr val="folHlink"/>
          </a:solidFill>
          <a:ln w="9525">
            <a:solidFill>
              <a:schemeClr val="tx1"/>
            </a:solidFill>
            <a:miter lim="800000"/>
            <a:headEnd/>
            <a:tailEnd/>
          </a:ln>
          <a:effectLst/>
        </p:spPr>
        <p:txBody>
          <a:bodyPr vert="eaVert" wrap="none" anchor="ctr"/>
          <a:lstStyle/>
          <a:p>
            <a:endParaRPr lang="en-US" sz="2400" b="1" baseline="30000">
              <a:latin typeface="Sylfaen" pitchFamily="18" charset="0"/>
            </a:endParaRPr>
          </a:p>
        </p:txBody>
      </p:sp>
      <p:sp>
        <p:nvSpPr>
          <p:cNvPr id="146451" name="AutoShape 19"/>
          <p:cNvSpPr>
            <a:spLocks noChangeArrowheads="1"/>
          </p:cNvSpPr>
          <p:nvPr/>
        </p:nvSpPr>
        <p:spPr bwMode="auto">
          <a:xfrm rot="16200000">
            <a:off x="5784851" y="3092451"/>
            <a:ext cx="174625" cy="161925"/>
          </a:xfrm>
          <a:prstGeom prst="flowChartProcess">
            <a:avLst/>
          </a:prstGeom>
          <a:solidFill>
            <a:schemeClr val="folHlink"/>
          </a:solidFill>
          <a:ln w="9525">
            <a:solidFill>
              <a:schemeClr val="tx1"/>
            </a:solidFill>
            <a:miter lim="800000"/>
            <a:headEnd/>
            <a:tailEnd/>
          </a:ln>
          <a:effectLst/>
        </p:spPr>
        <p:txBody>
          <a:bodyPr vert="eaVert" wrap="none" anchor="ctr"/>
          <a:lstStyle/>
          <a:p>
            <a:endParaRPr lang="en-US" sz="2400" b="1">
              <a:latin typeface="Symbol" pitchFamily="18" charset="2"/>
              <a:sym typeface="Symbol" pitchFamily="18" charset="2"/>
            </a:endParaRPr>
          </a:p>
        </p:txBody>
      </p:sp>
      <p:sp>
        <p:nvSpPr>
          <p:cNvPr id="146453" name="Rectangle 21"/>
          <p:cNvSpPr>
            <a:spLocks noChangeArrowheads="1"/>
          </p:cNvSpPr>
          <p:nvPr/>
        </p:nvSpPr>
        <p:spPr bwMode="auto">
          <a:xfrm>
            <a:off x="4708394" y="3386835"/>
            <a:ext cx="977900" cy="1006475"/>
          </a:xfrm>
          <a:prstGeom prst="rect">
            <a:avLst/>
          </a:prstGeom>
          <a:noFill/>
          <a:ln w="9525" algn="ctr">
            <a:noFill/>
            <a:miter lim="800000"/>
            <a:headEnd/>
            <a:tailEnd/>
          </a:ln>
          <a:effectLst/>
        </p:spPr>
        <p:txBody>
          <a:bodyPr>
            <a:spAutoFit/>
          </a:bodyPr>
          <a:lstStyle/>
          <a:p>
            <a:r>
              <a:rPr lang="en-US" sz="6000" dirty="0">
                <a:latin typeface="Symbol" pitchFamily="18" charset="2"/>
                <a:sym typeface="Symbol" pitchFamily="18" charset="2"/>
              </a:rPr>
              <a:t></a:t>
            </a:r>
            <a:r>
              <a:rPr lang="en-US" sz="4400" dirty="0">
                <a:latin typeface="Symbol" pitchFamily="18" charset="2"/>
              </a:rPr>
              <a:t> </a:t>
            </a:r>
          </a:p>
        </p:txBody>
      </p:sp>
      <p:sp>
        <p:nvSpPr>
          <p:cNvPr id="146454" name="Rectangle 22"/>
          <p:cNvSpPr>
            <a:spLocks noChangeArrowheads="1"/>
          </p:cNvSpPr>
          <p:nvPr/>
        </p:nvSpPr>
        <p:spPr bwMode="auto">
          <a:xfrm>
            <a:off x="7753350" y="3121026"/>
            <a:ext cx="171450" cy="1831975"/>
          </a:xfrm>
          <a:prstGeom prst="rect">
            <a:avLst/>
          </a:prstGeom>
          <a:solidFill>
            <a:srgbClr val="99CC00"/>
          </a:solidFill>
          <a:ln w="9525" algn="ctr">
            <a:solidFill>
              <a:schemeClr val="tx1"/>
            </a:solidFill>
            <a:miter lim="800000"/>
            <a:headEnd/>
            <a:tailEnd/>
          </a:ln>
          <a:effectLst/>
        </p:spPr>
        <p:txBody>
          <a:bodyPr wrap="none" anchor="ctr"/>
          <a:lstStyle/>
          <a:p>
            <a:endParaRPr lang="en-US"/>
          </a:p>
        </p:txBody>
      </p:sp>
      <p:sp>
        <p:nvSpPr>
          <p:cNvPr id="146455" name="Rectangle 23"/>
          <p:cNvSpPr>
            <a:spLocks noChangeArrowheads="1"/>
          </p:cNvSpPr>
          <p:nvPr/>
        </p:nvSpPr>
        <p:spPr bwMode="auto">
          <a:xfrm>
            <a:off x="8001000" y="3121026"/>
            <a:ext cx="158750" cy="157163"/>
          </a:xfrm>
          <a:prstGeom prst="rect">
            <a:avLst/>
          </a:prstGeom>
          <a:solidFill>
            <a:srgbClr val="99CC00"/>
          </a:solidFill>
          <a:ln w="9525" algn="ctr">
            <a:solidFill>
              <a:schemeClr val="tx1"/>
            </a:solidFill>
            <a:miter lim="800000"/>
            <a:headEnd/>
            <a:tailEnd/>
          </a:ln>
          <a:effectLst/>
        </p:spPr>
        <p:txBody>
          <a:bodyPr wrap="none" anchor="ctr"/>
          <a:lstStyle/>
          <a:p>
            <a:endParaRPr lang="en-US"/>
          </a:p>
        </p:txBody>
      </p:sp>
      <p:sp>
        <p:nvSpPr>
          <p:cNvPr id="146456" name="AutoShape 24"/>
          <p:cNvSpPr>
            <a:spLocks noChangeArrowheads="1"/>
          </p:cNvSpPr>
          <p:nvPr/>
        </p:nvSpPr>
        <p:spPr bwMode="auto">
          <a:xfrm>
            <a:off x="6096000" y="3098801"/>
            <a:ext cx="1149350" cy="163513"/>
          </a:xfrm>
          <a:prstGeom prst="flowChartProcess">
            <a:avLst/>
          </a:prstGeom>
          <a:solidFill>
            <a:schemeClr val="folHlink"/>
          </a:solidFill>
          <a:ln w="9525">
            <a:solidFill>
              <a:schemeClr val="tx1"/>
            </a:solidFill>
            <a:miter lim="800000"/>
            <a:headEnd/>
            <a:tailEnd/>
          </a:ln>
          <a:effectLst/>
        </p:spPr>
        <p:txBody>
          <a:bodyPr wrap="none" anchor="ctr"/>
          <a:lstStyle/>
          <a:p>
            <a:endParaRPr lang="en-US" sz="2400" b="1" baseline="30000">
              <a:latin typeface="Sylfaen" pitchFamily="18" charset="0"/>
            </a:endParaRPr>
          </a:p>
        </p:txBody>
      </p:sp>
      <p:sp>
        <p:nvSpPr>
          <p:cNvPr id="146457" name="Rectangle 25"/>
          <p:cNvSpPr>
            <a:spLocks noChangeArrowheads="1"/>
          </p:cNvSpPr>
          <p:nvPr/>
        </p:nvSpPr>
        <p:spPr bwMode="auto">
          <a:xfrm>
            <a:off x="8305800" y="3121026"/>
            <a:ext cx="1150938" cy="169863"/>
          </a:xfrm>
          <a:prstGeom prst="rect">
            <a:avLst/>
          </a:prstGeom>
          <a:solidFill>
            <a:srgbClr val="99CC00"/>
          </a:solidFill>
          <a:ln w="9525" algn="ctr">
            <a:solidFill>
              <a:schemeClr val="tx1"/>
            </a:solidFill>
            <a:miter lim="800000"/>
            <a:headEnd/>
            <a:tailEnd/>
          </a:ln>
          <a:effectLst/>
        </p:spPr>
        <p:txBody>
          <a:bodyPr wrap="none" anchor="ctr"/>
          <a:lstStyle/>
          <a:p>
            <a:endParaRPr lang="en-US"/>
          </a:p>
        </p:txBody>
      </p:sp>
      <p:sp>
        <p:nvSpPr>
          <p:cNvPr id="146458" name="Text Box 26"/>
          <p:cNvSpPr txBox="1">
            <a:spLocks noChangeArrowheads="1"/>
          </p:cNvSpPr>
          <p:nvPr/>
        </p:nvSpPr>
        <p:spPr bwMode="auto">
          <a:xfrm>
            <a:off x="7319964" y="3635375"/>
            <a:ext cx="452437" cy="762000"/>
          </a:xfrm>
          <a:prstGeom prst="rect">
            <a:avLst/>
          </a:prstGeom>
          <a:noFill/>
          <a:ln w="9525" algn="ctr">
            <a:noFill/>
            <a:miter lim="800000"/>
            <a:headEnd/>
            <a:tailEnd/>
          </a:ln>
          <a:effectLst/>
        </p:spPr>
        <p:txBody>
          <a:bodyPr wrap="none">
            <a:spAutoFit/>
          </a:bodyPr>
          <a:lstStyle/>
          <a:p>
            <a:r>
              <a:rPr lang="en-US" sz="4400">
                <a:latin typeface="Comic Sans MS" pitchFamily="66" charset="0"/>
              </a:rPr>
              <a:t>+</a:t>
            </a:r>
          </a:p>
        </p:txBody>
      </p:sp>
      <p:sp>
        <p:nvSpPr>
          <p:cNvPr id="146459" name="Text Box 27"/>
          <p:cNvSpPr txBox="1">
            <a:spLocks noChangeArrowheads="1"/>
          </p:cNvSpPr>
          <p:nvPr/>
        </p:nvSpPr>
        <p:spPr bwMode="auto">
          <a:xfrm>
            <a:off x="5357814" y="2555875"/>
            <a:ext cx="792205" cy="369332"/>
          </a:xfrm>
          <a:prstGeom prst="rect">
            <a:avLst/>
          </a:prstGeom>
          <a:noFill/>
          <a:ln w="9525" algn="ctr">
            <a:noFill/>
            <a:miter lim="800000"/>
            <a:headEnd/>
            <a:tailEnd/>
          </a:ln>
          <a:effectLst/>
        </p:spPr>
        <p:txBody>
          <a:bodyPr wrap="none">
            <a:spAutoFit/>
          </a:bodyPr>
          <a:lstStyle/>
          <a:p>
            <a:r>
              <a:rPr lang="en-US" dirty="0">
                <a:sym typeface="Symbol" pitchFamily="18" charset="2"/>
              </a:rPr>
              <a:t></a:t>
            </a:r>
            <a:r>
              <a:rPr lang="en-US" baseline="-25000" dirty="0">
                <a:sym typeface="Symbol" pitchFamily="18" charset="2"/>
              </a:rPr>
              <a:t>1</a:t>
            </a:r>
            <a:r>
              <a:rPr lang="en-US" b="1" dirty="0"/>
              <a:t>u</a:t>
            </a:r>
            <a:r>
              <a:rPr lang="en-US" b="1" baseline="-25000" dirty="0"/>
              <a:t>1</a:t>
            </a:r>
            <a:r>
              <a:rPr lang="en-US" b="1" dirty="0"/>
              <a:t>v</a:t>
            </a:r>
            <a:r>
              <a:rPr lang="en-US" b="1" baseline="-25000" dirty="0"/>
              <a:t>1</a:t>
            </a:r>
          </a:p>
        </p:txBody>
      </p:sp>
      <p:sp>
        <p:nvSpPr>
          <p:cNvPr id="146460" name="Text Box 28"/>
          <p:cNvSpPr txBox="1">
            <a:spLocks noChangeArrowheads="1"/>
          </p:cNvSpPr>
          <p:nvPr/>
        </p:nvSpPr>
        <p:spPr bwMode="auto">
          <a:xfrm>
            <a:off x="7740651" y="2603500"/>
            <a:ext cx="795411" cy="369332"/>
          </a:xfrm>
          <a:prstGeom prst="rect">
            <a:avLst/>
          </a:prstGeom>
          <a:noFill/>
          <a:ln w="9525" algn="ctr">
            <a:noFill/>
            <a:miter lim="800000"/>
            <a:headEnd/>
            <a:tailEnd/>
          </a:ln>
          <a:effectLst/>
        </p:spPr>
        <p:txBody>
          <a:bodyPr wrap="none">
            <a:spAutoFit/>
          </a:bodyPr>
          <a:lstStyle/>
          <a:p>
            <a:r>
              <a:rPr lang="en-US" dirty="0">
                <a:sym typeface="Symbol" pitchFamily="18" charset="2"/>
              </a:rPr>
              <a:t></a:t>
            </a:r>
            <a:r>
              <a:rPr lang="en-US" baseline="-25000" dirty="0">
                <a:sym typeface="Symbol" pitchFamily="18" charset="2"/>
              </a:rPr>
              <a:t>2</a:t>
            </a:r>
            <a:r>
              <a:rPr lang="en-US" b="1" dirty="0"/>
              <a:t>u</a:t>
            </a:r>
            <a:r>
              <a:rPr lang="en-US" b="1" baseline="-25000" dirty="0"/>
              <a:t>2</a:t>
            </a:r>
            <a:r>
              <a:rPr lang="en-US" b="1" dirty="0"/>
              <a:t>v</a:t>
            </a:r>
            <a:r>
              <a:rPr lang="en-US" b="1" baseline="-25000" dirty="0"/>
              <a:t>2</a:t>
            </a:r>
            <a:endParaRPr lang="en-US" baseline="-25000" dirty="0"/>
          </a:p>
        </p:txBody>
      </p:sp>
      <p:pic>
        <p:nvPicPr>
          <p:cNvPr id="146462" name="Picture 30" descr="TP_tmp"/>
          <p:cNvPicPr>
            <a:picLocks noChangeAspect="1" noChangeArrowheads="1"/>
          </p:cNvPicPr>
          <p:nvPr>
            <p:custDataLst>
              <p:tags r:id="rId2"/>
            </p:custDataLst>
          </p:nvPr>
        </p:nvPicPr>
        <p:blipFill>
          <a:blip r:embed="rId5" cstate="print">
            <a:clrChange>
              <a:clrFrom>
                <a:srgbClr val="FFFFFF"/>
              </a:clrFrom>
              <a:clrTo>
                <a:srgbClr val="FFFFFF">
                  <a:alpha val="0"/>
                </a:srgbClr>
              </a:clrTo>
            </a:clrChange>
          </a:blip>
          <a:srcRect/>
          <a:stretch>
            <a:fillRect/>
          </a:stretch>
        </p:blipFill>
        <p:spPr bwMode="auto">
          <a:xfrm>
            <a:off x="3200400" y="1520825"/>
            <a:ext cx="6248400" cy="635000"/>
          </a:xfrm>
          <a:prstGeom prst="rect">
            <a:avLst/>
          </a:prstGeom>
          <a:noFill/>
          <a:ln w="28575" algn="ctr">
            <a:noFill/>
            <a:miter lim="800000"/>
            <a:headEnd type="none" w="sm" len="sm"/>
            <a:tailEnd/>
          </a:ln>
          <a:effectLst/>
        </p:spPr>
      </p:pic>
      <p:sp>
        <p:nvSpPr>
          <p:cNvPr id="24" name="Footer Placeholder 23"/>
          <p:cNvSpPr>
            <a:spLocks noGrp="1"/>
          </p:cNvSpPr>
          <p:nvPr>
            <p:ph type="ftr" sz="quarter" idx="11"/>
          </p:nvPr>
        </p:nvSpPr>
        <p:spPr/>
        <p:txBody>
          <a:bodyPr/>
          <a:lstStyle/>
          <a:p>
            <a:r>
              <a:rPr lang="nn-NO"/>
              <a:t>F2021 AA  Applied Text Analytics</a:t>
            </a:r>
            <a:endParaRPr lang="en-US" dirty="0"/>
          </a:p>
        </p:txBody>
      </p:sp>
      <p:sp>
        <p:nvSpPr>
          <p:cNvPr id="25" name="TextBox 24"/>
          <p:cNvSpPr txBox="1"/>
          <p:nvPr/>
        </p:nvSpPr>
        <p:spPr>
          <a:xfrm>
            <a:off x="8458201" y="5257801"/>
            <a:ext cx="1944763" cy="1384995"/>
          </a:xfrm>
          <a:prstGeom prst="rect">
            <a:avLst/>
          </a:prstGeom>
          <a:noFill/>
        </p:spPr>
        <p:txBody>
          <a:bodyPr wrap="none" rtlCol="0">
            <a:spAutoFit/>
          </a:bodyPr>
          <a:lstStyle/>
          <a:p>
            <a:r>
              <a:rPr lang="el-GR" sz="2800" b="1" dirty="0">
                <a:solidFill>
                  <a:srgbClr val="008000"/>
                </a:solidFill>
                <a:latin typeface="Times New Roman"/>
                <a:cs typeface="Times New Roman"/>
              </a:rPr>
              <a:t>σ</a:t>
            </a:r>
            <a:r>
              <a:rPr lang="en-US" sz="2800" b="1" baseline="-25000" dirty="0" err="1">
                <a:solidFill>
                  <a:srgbClr val="008000"/>
                </a:solidFill>
                <a:latin typeface="Times New Roman"/>
                <a:cs typeface="Times New Roman"/>
              </a:rPr>
              <a:t>i</a:t>
            </a:r>
            <a:r>
              <a:rPr lang="en-US" sz="2800" b="1" baseline="-25000" dirty="0">
                <a:solidFill>
                  <a:srgbClr val="008000"/>
                </a:solidFill>
                <a:latin typeface="Times New Roman"/>
                <a:cs typeface="Times New Roman"/>
              </a:rPr>
              <a:t>  </a:t>
            </a:r>
            <a:r>
              <a:rPr lang="en-US" sz="2800" b="1" dirty="0">
                <a:solidFill>
                  <a:srgbClr val="008000"/>
                </a:solidFill>
                <a:latin typeface="Times New Roman"/>
                <a:cs typeface="Times New Roman"/>
              </a:rPr>
              <a:t>… scalar</a:t>
            </a:r>
          </a:p>
          <a:p>
            <a:r>
              <a:rPr lang="en-US" sz="2800" b="1" dirty="0" err="1">
                <a:solidFill>
                  <a:srgbClr val="008000"/>
                </a:solidFill>
                <a:latin typeface="Times New Roman"/>
                <a:cs typeface="Times New Roman"/>
              </a:rPr>
              <a:t>u</a:t>
            </a:r>
            <a:r>
              <a:rPr lang="en-US" sz="2800" b="1" baseline="-25000" dirty="0" err="1">
                <a:solidFill>
                  <a:srgbClr val="008000"/>
                </a:solidFill>
                <a:latin typeface="Times New Roman"/>
                <a:cs typeface="Times New Roman"/>
              </a:rPr>
              <a:t>i</a:t>
            </a:r>
            <a:r>
              <a:rPr lang="en-US" sz="2800" b="1" dirty="0">
                <a:solidFill>
                  <a:srgbClr val="008000"/>
                </a:solidFill>
                <a:latin typeface="Times New Roman"/>
                <a:cs typeface="Times New Roman"/>
              </a:rPr>
              <a:t> … vector</a:t>
            </a:r>
          </a:p>
          <a:p>
            <a:r>
              <a:rPr lang="en-US" sz="2800" b="1" dirty="0">
                <a:solidFill>
                  <a:srgbClr val="008000"/>
                </a:solidFill>
                <a:latin typeface="Times New Roman"/>
                <a:cs typeface="Times New Roman"/>
              </a:rPr>
              <a:t>v</a:t>
            </a:r>
            <a:r>
              <a:rPr lang="en-US" sz="2800" b="1" baseline="-25000" dirty="0">
                <a:solidFill>
                  <a:srgbClr val="008000"/>
                </a:solidFill>
                <a:latin typeface="Times New Roman"/>
                <a:cs typeface="Times New Roman"/>
              </a:rPr>
              <a:t>i</a:t>
            </a:r>
            <a:r>
              <a:rPr lang="en-US" sz="2800" b="1" dirty="0">
                <a:solidFill>
                  <a:srgbClr val="008000"/>
                </a:solidFill>
                <a:latin typeface="Times New Roman"/>
                <a:cs typeface="Times New Roman"/>
              </a:rPr>
              <a:t> … vector</a:t>
            </a:r>
            <a:endParaRPr lang="en-US" sz="2800" b="1" dirty="0">
              <a:solidFill>
                <a:srgbClr val="008000"/>
              </a:solidFill>
            </a:endParaRPr>
          </a:p>
        </p:txBody>
      </p:sp>
      <p:sp>
        <p:nvSpPr>
          <p:cNvPr id="26" name="TextBox 25"/>
          <p:cNvSpPr txBox="1"/>
          <p:nvPr/>
        </p:nvSpPr>
        <p:spPr>
          <a:xfrm>
            <a:off x="9170126" y="1524726"/>
            <a:ext cx="325730" cy="369332"/>
          </a:xfrm>
          <a:prstGeom prst="rect">
            <a:avLst/>
          </a:prstGeom>
          <a:noFill/>
        </p:spPr>
        <p:txBody>
          <a:bodyPr wrap="none" rtlCol="0">
            <a:spAutoFit/>
          </a:bodyPr>
          <a:lstStyle/>
          <a:p>
            <a:r>
              <a:rPr lang="en-US" dirty="0">
                <a:latin typeface="Arial" pitchFamily="34" charset="0"/>
                <a:cs typeface="Arial" pitchFamily="34" charset="0"/>
              </a:rPr>
              <a:t>T</a:t>
            </a:r>
          </a:p>
        </p:txBody>
      </p:sp>
    </p:spTree>
    <p:custDataLst>
      <p:tags r:id="rId1"/>
    </p:custDataLst>
    <p:extLst>
      <p:ext uri="{BB962C8B-B14F-4D97-AF65-F5344CB8AC3E}">
        <p14:creationId xmlns:p14="http://schemas.microsoft.com/office/powerpoint/2010/main" val="4153427807"/>
      </p:ext>
    </p:extLst>
  </p:cSld>
  <p:clrMapOvr>
    <a:masterClrMapping/>
  </p:clrMapOvr>
  <p:transition advTm="63359"/>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1026"/>
          <p:cNvSpPr>
            <a:spLocks noGrp="1" noChangeArrowheads="1"/>
          </p:cNvSpPr>
          <p:nvPr>
            <p:ph type="title"/>
          </p:nvPr>
        </p:nvSpPr>
        <p:spPr/>
        <p:txBody>
          <a:bodyPr/>
          <a:lstStyle/>
          <a:p>
            <a:r>
              <a:rPr lang="en-US"/>
              <a:t>SVD - Properties</a:t>
            </a:r>
          </a:p>
        </p:txBody>
      </p:sp>
      <p:sp>
        <p:nvSpPr>
          <p:cNvPr id="1376259" name="Rectangle 1027"/>
          <p:cNvSpPr>
            <a:spLocks noGrp="1" noChangeArrowheads="1"/>
          </p:cNvSpPr>
          <p:nvPr>
            <p:ph idx="1"/>
          </p:nvPr>
        </p:nvSpPr>
        <p:spPr/>
        <p:txBody>
          <a:bodyPr>
            <a:normAutofit/>
          </a:bodyPr>
          <a:lstStyle/>
          <a:p>
            <a:pPr>
              <a:buFontTx/>
              <a:buNone/>
            </a:pPr>
            <a:r>
              <a:rPr lang="en-US" dirty="0">
                <a:solidFill>
                  <a:srgbClr val="0000FF"/>
                </a:solidFill>
              </a:rPr>
              <a:t>It is </a:t>
            </a:r>
            <a:r>
              <a:rPr lang="en-US" b="1" dirty="0">
                <a:solidFill>
                  <a:srgbClr val="0000FF"/>
                </a:solidFill>
              </a:rPr>
              <a:t>always</a:t>
            </a:r>
            <a:r>
              <a:rPr lang="en-US" dirty="0">
                <a:solidFill>
                  <a:srgbClr val="0000FF"/>
                </a:solidFill>
              </a:rPr>
              <a:t> possible to decompose a real </a:t>
            </a:r>
            <a:br>
              <a:rPr lang="en-US" dirty="0">
                <a:solidFill>
                  <a:srgbClr val="0000FF"/>
                </a:solidFill>
              </a:rPr>
            </a:br>
            <a:r>
              <a:rPr lang="en-US" dirty="0">
                <a:solidFill>
                  <a:srgbClr val="0000FF"/>
                </a:solidFill>
              </a:rPr>
              <a:t>matrix </a:t>
            </a:r>
            <a:r>
              <a:rPr lang="en-US" b="1" i="1" dirty="0">
                <a:solidFill>
                  <a:srgbClr val="0000FF"/>
                </a:solidFill>
              </a:rPr>
              <a:t>A</a:t>
            </a:r>
            <a:r>
              <a:rPr lang="en-US" dirty="0">
                <a:solidFill>
                  <a:srgbClr val="0000FF"/>
                </a:solidFill>
              </a:rPr>
              <a:t> into </a:t>
            </a:r>
            <a:r>
              <a:rPr lang="en-US" b="1" i="1" dirty="0">
                <a:solidFill>
                  <a:srgbClr val="0000FF"/>
                </a:solidFill>
              </a:rPr>
              <a:t>A = U </a:t>
            </a:r>
            <a:r>
              <a:rPr lang="en-US" b="1" dirty="0">
                <a:solidFill>
                  <a:srgbClr val="0000FF"/>
                </a:solidFill>
                <a:sym typeface="Symbol"/>
              </a:rPr>
              <a:t></a:t>
            </a:r>
            <a:r>
              <a:rPr lang="en-US" b="1" dirty="0">
                <a:solidFill>
                  <a:srgbClr val="0000FF"/>
                </a:solidFill>
              </a:rPr>
              <a:t> </a:t>
            </a:r>
            <a:r>
              <a:rPr lang="en-US" b="1" i="1" dirty="0">
                <a:solidFill>
                  <a:srgbClr val="0000FF"/>
                </a:solidFill>
              </a:rPr>
              <a:t>V</a:t>
            </a:r>
            <a:r>
              <a:rPr lang="en-US" b="1" baseline="30000" dirty="0">
                <a:solidFill>
                  <a:srgbClr val="0000FF"/>
                </a:solidFill>
              </a:rPr>
              <a:t>T</a:t>
            </a:r>
            <a:r>
              <a:rPr lang="en-US" dirty="0">
                <a:solidFill>
                  <a:srgbClr val="0000FF"/>
                </a:solidFill>
              </a:rPr>
              <a:t> , where</a:t>
            </a:r>
          </a:p>
          <a:p>
            <a:r>
              <a:rPr lang="en-US" b="1" i="1" dirty="0"/>
              <a:t>U, </a:t>
            </a:r>
            <a:r>
              <a:rPr lang="en-US" b="1" dirty="0">
                <a:sym typeface="Symbol"/>
              </a:rPr>
              <a:t></a:t>
            </a:r>
            <a:r>
              <a:rPr lang="en-US" b="1" i="1" dirty="0"/>
              <a:t>, V</a:t>
            </a:r>
            <a:r>
              <a:rPr lang="en-US" dirty="0"/>
              <a:t>: </a:t>
            </a:r>
            <a:r>
              <a:rPr lang="en-US" dirty="0">
                <a:solidFill>
                  <a:srgbClr val="D60093"/>
                </a:solidFill>
              </a:rPr>
              <a:t>unique</a:t>
            </a:r>
          </a:p>
          <a:p>
            <a:r>
              <a:rPr lang="en-US" b="1" i="1" dirty="0"/>
              <a:t>U, V</a:t>
            </a:r>
            <a:r>
              <a:rPr lang="en-US" dirty="0"/>
              <a:t>: </a:t>
            </a:r>
            <a:r>
              <a:rPr lang="en-US" dirty="0">
                <a:solidFill>
                  <a:srgbClr val="D60093"/>
                </a:solidFill>
              </a:rPr>
              <a:t>column orthonormal</a:t>
            </a:r>
          </a:p>
          <a:p>
            <a:pPr lvl="1"/>
            <a:r>
              <a:rPr lang="en-US" b="1" i="1" dirty="0"/>
              <a:t>U</a:t>
            </a:r>
            <a:r>
              <a:rPr lang="en-US" b="1" i="1" baseline="30000" dirty="0"/>
              <a:t>T</a:t>
            </a:r>
            <a:r>
              <a:rPr lang="en-US" b="1" i="1" dirty="0"/>
              <a:t> U = I</a:t>
            </a:r>
            <a:r>
              <a:rPr lang="en-US" i="1" dirty="0"/>
              <a:t>; </a:t>
            </a:r>
            <a:r>
              <a:rPr lang="en-US" b="1" i="1" dirty="0"/>
              <a:t>V</a:t>
            </a:r>
            <a:r>
              <a:rPr lang="en-US" b="1" i="1" baseline="30000" dirty="0"/>
              <a:t>T</a:t>
            </a:r>
            <a:r>
              <a:rPr lang="en-US" b="1" i="1" dirty="0"/>
              <a:t> V = I</a:t>
            </a:r>
            <a:r>
              <a:rPr lang="en-US" i="1" dirty="0"/>
              <a:t>  </a:t>
            </a:r>
            <a:r>
              <a:rPr lang="en-US" dirty="0"/>
              <a:t>(</a:t>
            </a:r>
            <a:r>
              <a:rPr lang="en-US" b="1" i="1" dirty="0"/>
              <a:t>I</a:t>
            </a:r>
            <a:r>
              <a:rPr lang="en-US" dirty="0"/>
              <a:t>: identity matrix)</a:t>
            </a:r>
          </a:p>
          <a:p>
            <a:pPr lvl="1"/>
            <a:r>
              <a:rPr lang="en-US" dirty="0"/>
              <a:t>(Columns are orthogonal unit vectors)</a:t>
            </a:r>
          </a:p>
          <a:p>
            <a:r>
              <a:rPr lang="en-US" b="1" dirty="0">
                <a:sym typeface="Symbol"/>
              </a:rPr>
              <a:t></a:t>
            </a:r>
            <a:r>
              <a:rPr lang="en-US" dirty="0"/>
              <a:t>: </a:t>
            </a:r>
            <a:r>
              <a:rPr lang="en-US" dirty="0">
                <a:solidFill>
                  <a:srgbClr val="D60093"/>
                </a:solidFill>
              </a:rPr>
              <a:t>diagonal</a:t>
            </a:r>
          </a:p>
          <a:p>
            <a:pPr lvl="1"/>
            <a:r>
              <a:rPr lang="en-US" dirty="0"/>
              <a:t>Entries (</a:t>
            </a:r>
            <a:r>
              <a:rPr lang="en-US" b="1" dirty="0">
                <a:solidFill>
                  <a:srgbClr val="008000"/>
                </a:solidFill>
              </a:rPr>
              <a:t>singular values</a:t>
            </a:r>
            <a:r>
              <a:rPr lang="en-US" dirty="0"/>
              <a:t>) are </a:t>
            </a:r>
            <a:r>
              <a:rPr lang="en-US" dirty="0">
                <a:solidFill>
                  <a:srgbClr val="008000"/>
                </a:solidFill>
              </a:rPr>
              <a:t>positive</a:t>
            </a:r>
            <a:r>
              <a:rPr lang="en-US" dirty="0"/>
              <a:t>, </a:t>
            </a:r>
            <a:br>
              <a:rPr lang="en-US" dirty="0"/>
            </a:br>
            <a:r>
              <a:rPr lang="en-US" dirty="0"/>
              <a:t>and sorted in decreasing order (</a:t>
            </a:r>
            <a:r>
              <a:rPr lang="el-GR" b="1" dirty="0">
                <a:latin typeface="Times New Roman"/>
                <a:cs typeface="Times New Roman"/>
              </a:rPr>
              <a:t>σ</a:t>
            </a:r>
            <a:r>
              <a:rPr lang="en-US" b="1" baseline="-25000" dirty="0"/>
              <a:t>1</a:t>
            </a:r>
            <a:r>
              <a:rPr lang="en-US" b="1" dirty="0"/>
              <a:t> </a:t>
            </a:r>
            <a:r>
              <a:rPr lang="en-US" b="1" dirty="0">
                <a:sym typeface="Symbol"/>
              </a:rPr>
              <a:t></a:t>
            </a:r>
            <a:r>
              <a:rPr lang="en-US" b="1" dirty="0"/>
              <a:t> </a:t>
            </a:r>
            <a:r>
              <a:rPr lang="el-GR" b="1" dirty="0">
                <a:latin typeface="Times New Roman"/>
                <a:cs typeface="Times New Roman"/>
              </a:rPr>
              <a:t>σ</a:t>
            </a:r>
            <a:r>
              <a:rPr lang="en-US" b="1" baseline="-25000" dirty="0"/>
              <a:t>2</a:t>
            </a:r>
            <a:r>
              <a:rPr lang="en-US" b="1" dirty="0"/>
              <a:t> </a:t>
            </a:r>
            <a:r>
              <a:rPr lang="en-US" b="1" dirty="0">
                <a:sym typeface="Symbol"/>
              </a:rPr>
              <a:t> </a:t>
            </a:r>
            <a:r>
              <a:rPr lang="en-US" b="1" dirty="0"/>
              <a:t>... </a:t>
            </a:r>
            <a:r>
              <a:rPr lang="en-US" b="1" dirty="0">
                <a:sym typeface="Symbol"/>
              </a:rPr>
              <a:t> </a:t>
            </a:r>
            <a:r>
              <a:rPr lang="en-US" b="1" dirty="0"/>
              <a:t>0</a:t>
            </a:r>
            <a:r>
              <a:rPr lang="en-US" dirty="0"/>
              <a:t>)</a:t>
            </a:r>
          </a:p>
          <a:p>
            <a:pPr lvl="1"/>
            <a:endParaRPr lang="en-US" dirty="0"/>
          </a:p>
        </p:txBody>
      </p:sp>
      <p:sp>
        <p:nvSpPr>
          <p:cNvPr id="5" name="Footer Placeholder 4"/>
          <p:cNvSpPr>
            <a:spLocks noGrp="1"/>
          </p:cNvSpPr>
          <p:nvPr>
            <p:ph type="ftr" sz="quarter" idx="11"/>
          </p:nvPr>
        </p:nvSpPr>
        <p:spPr/>
        <p:txBody>
          <a:bodyPr/>
          <a:lstStyle/>
          <a:p>
            <a:r>
              <a:rPr lang="nn-NO"/>
              <a:t>F2021 AA  Applied Text Analytics</a:t>
            </a:r>
            <a:endParaRPr lang="en-US"/>
          </a:p>
        </p:txBody>
      </p:sp>
      <p:sp>
        <p:nvSpPr>
          <p:cNvPr id="2" name="Rectangle 1"/>
          <p:cNvSpPr/>
          <p:nvPr/>
        </p:nvSpPr>
        <p:spPr>
          <a:xfrm>
            <a:off x="2209800" y="5928103"/>
            <a:ext cx="8077200" cy="338554"/>
          </a:xfrm>
          <a:prstGeom prst="rect">
            <a:avLst/>
          </a:prstGeom>
        </p:spPr>
        <p:txBody>
          <a:bodyPr wrap="square">
            <a:spAutoFit/>
          </a:bodyPr>
          <a:lstStyle/>
          <a:p>
            <a:r>
              <a:rPr lang="en-US" sz="1600" dirty="0"/>
              <a:t>Nice proof of uniqueness: http://www.mpi-inf.mpg.de/~bast/ir-seminar-ws04/lecture2.pdf</a:t>
            </a:r>
          </a:p>
        </p:txBody>
      </p:sp>
    </p:spTree>
    <p:extLst>
      <p:ext uri="{BB962C8B-B14F-4D97-AF65-F5344CB8AC3E}">
        <p14:creationId xmlns:p14="http://schemas.microsoft.com/office/powerpoint/2010/main" val="641674045"/>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F09E-20FE-E24F-8B18-D965D1630A4E}"/>
              </a:ext>
            </a:extLst>
          </p:cNvPr>
          <p:cNvSpPr>
            <a:spLocks noGrp="1"/>
          </p:cNvSpPr>
          <p:nvPr>
            <p:ph type="title"/>
          </p:nvPr>
        </p:nvSpPr>
        <p:spPr/>
        <p:txBody>
          <a:bodyPr/>
          <a:lstStyle/>
          <a:p>
            <a:r>
              <a:rPr lang="en-GB" dirty="0"/>
              <a:t>End SVD- the math  !</a:t>
            </a:r>
          </a:p>
        </p:txBody>
      </p:sp>
      <p:sp>
        <p:nvSpPr>
          <p:cNvPr id="3" name="Text Placeholder 2">
            <a:extLst>
              <a:ext uri="{FF2B5EF4-FFF2-40B4-BE49-F238E27FC236}">
                <a16:creationId xmlns:a16="http://schemas.microsoft.com/office/drawing/2014/main" id="{1BFAA2F6-B0B3-A24E-BA9F-389A85DA239D}"/>
              </a:ext>
            </a:extLst>
          </p:cNvPr>
          <p:cNvSpPr>
            <a:spLocks noGrp="1"/>
          </p:cNvSpPr>
          <p:nvPr>
            <p:ph type="body" idx="1"/>
          </p:nvPr>
        </p:nvSpPr>
        <p:spPr/>
        <p:txBody>
          <a:bodyPr/>
          <a:lstStyle/>
          <a:p>
            <a:r>
              <a:rPr lang="en-GB" dirty="0"/>
              <a:t>Source : Data Reduction Techniques ( </a:t>
            </a:r>
            <a:r>
              <a:rPr lang="en-GB" dirty="0">
                <a:hlinkClick r:id="rId2"/>
              </a:rPr>
              <a:t>Stanford lectures</a:t>
            </a:r>
            <a:r>
              <a:rPr lang="en-GB" dirty="0"/>
              <a:t>)</a:t>
            </a:r>
          </a:p>
        </p:txBody>
      </p:sp>
      <p:sp>
        <p:nvSpPr>
          <p:cNvPr id="4" name="Footer Placeholder 3">
            <a:extLst>
              <a:ext uri="{FF2B5EF4-FFF2-40B4-BE49-F238E27FC236}">
                <a16:creationId xmlns:a16="http://schemas.microsoft.com/office/drawing/2014/main" id="{80D5B063-0F9D-7745-9E5E-D8BA68705CFB}"/>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3538298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0148-CE51-C949-A8F3-248CD618855B}"/>
              </a:ext>
            </a:extLst>
          </p:cNvPr>
          <p:cNvSpPr>
            <a:spLocks noGrp="1"/>
          </p:cNvSpPr>
          <p:nvPr>
            <p:ph type="title"/>
          </p:nvPr>
        </p:nvSpPr>
        <p:spPr/>
        <p:txBody>
          <a:bodyPr/>
          <a:lstStyle/>
          <a:p>
            <a:r>
              <a:rPr lang="en-GB" dirty="0"/>
              <a:t>Cat/Car Example </a:t>
            </a:r>
            <a:r>
              <a:rPr lang="en-GB" sz="2400" dirty="0"/>
              <a:t>( source: </a:t>
            </a:r>
            <a:r>
              <a:rPr lang="en-GB" sz="2400" dirty="0" err="1"/>
              <a:t>Charu</a:t>
            </a:r>
            <a:r>
              <a:rPr lang="en-GB" sz="2400" dirty="0"/>
              <a:t> C. Aggarwal. “Machine Learning for Text.) </a:t>
            </a:r>
          </a:p>
        </p:txBody>
      </p:sp>
      <p:pic>
        <p:nvPicPr>
          <p:cNvPr id="5" name="Content Placeholder 4">
            <a:extLst>
              <a:ext uri="{FF2B5EF4-FFF2-40B4-BE49-F238E27FC236}">
                <a16:creationId xmlns:a16="http://schemas.microsoft.com/office/drawing/2014/main" id="{C642DB2A-2793-6547-B3AD-7C9BE0007B10}"/>
              </a:ext>
            </a:extLst>
          </p:cNvPr>
          <p:cNvPicPr>
            <a:picLocks noGrp="1" noChangeAspect="1"/>
          </p:cNvPicPr>
          <p:nvPr>
            <p:ph idx="1"/>
          </p:nvPr>
        </p:nvPicPr>
        <p:blipFill>
          <a:blip r:embed="rId3"/>
          <a:stretch>
            <a:fillRect/>
          </a:stretch>
        </p:blipFill>
        <p:spPr>
          <a:xfrm>
            <a:off x="4038600" y="1249941"/>
            <a:ext cx="8291909" cy="4351338"/>
          </a:xfrm>
        </p:spPr>
      </p:pic>
      <p:sp>
        <p:nvSpPr>
          <p:cNvPr id="4" name="Footer Placeholder 3">
            <a:extLst>
              <a:ext uri="{FF2B5EF4-FFF2-40B4-BE49-F238E27FC236}">
                <a16:creationId xmlns:a16="http://schemas.microsoft.com/office/drawing/2014/main" id="{61880344-7216-F640-90CA-3696D83674D1}"/>
              </a:ext>
            </a:extLst>
          </p:cNvPr>
          <p:cNvSpPr>
            <a:spLocks noGrp="1"/>
          </p:cNvSpPr>
          <p:nvPr>
            <p:ph type="ftr" sz="quarter" idx="11"/>
          </p:nvPr>
        </p:nvSpPr>
        <p:spPr/>
        <p:txBody>
          <a:bodyPr/>
          <a:lstStyle/>
          <a:p>
            <a:r>
              <a:rPr lang="en-CA"/>
              <a:t>F2021 AA  Applied Text Analytics</a:t>
            </a:r>
            <a:endParaRPr lang="en-US"/>
          </a:p>
        </p:txBody>
      </p:sp>
      <p:pic>
        <p:nvPicPr>
          <p:cNvPr id="6" name="Content Placeholder 4">
            <a:extLst>
              <a:ext uri="{FF2B5EF4-FFF2-40B4-BE49-F238E27FC236}">
                <a16:creationId xmlns:a16="http://schemas.microsoft.com/office/drawing/2014/main" id="{E150A39F-B790-274D-A4CC-8525C31D1476}"/>
              </a:ext>
            </a:extLst>
          </p:cNvPr>
          <p:cNvPicPr>
            <a:picLocks noChangeAspect="1"/>
          </p:cNvPicPr>
          <p:nvPr/>
        </p:nvPicPr>
        <p:blipFill>
          <a:blip r:embed="rId4"/>
          <a:stretch>
            <a:fillRect/>
          </a:stretch>
        </p:blipFill>
        <p:spPr>
          <a:xfrm>
            <a:off x="296562" y="1690688"/>
            <a:ext cx="4068012" cy="1963132"/>
          </a:xfrm>
          <a:prstGeom prst="rect">
            <a:avLst/>
          </a:prstGeom>
          <a:solidFill>
            <a:schemeClr val="accent4">
              <a:lumMod val="20000"/>
              <a:lumOff val="80000"/>
            </a:schemeClr>
          </a:solidFill>
        </p:spPr>
      </p:pic>
      <p:sp>
        <p:nvSpPr>
          <p:cNvPr id="7" name="TextBox 6">
            <a:extLst>
              <a:ext uri="{FF2B5EF4-FFF2-40B4-BE49-F238E27FC236}">
                <a16:creationId xmlns:a16="http://schemas.microsoft.com/office/drawing/2014/main" id="{ABB7AFCD-0157-BE43-A3EE-320B37DF2F1C}"/>
              </a:ext>
            </a:extLst>
          </p:cNvPr>
          <p:cNvSpPr txBox="1"/>
          <p:nvPr/>
        </p:nvSpPr>
        <p:spPr>
          <a:xfrm>
            <a:off x="17867870" y="-1804086"/>
            <a:ext cx="184731" cy="369332"/>
          </a:xfrm>
          <a:prstGeom prst="rect">
            <a:avLst/>
          </a:prstGeom>
          <a:solidFill>
            <a:schemeClr val="accent4">
              <a:lumMod val="20000"/>
              <a:lumOff val="80000"/>
            </a:schemeClr>
          </a:solidFill>
        </p:spPr>
        <p:txBody>
          <a:bodyPr wrap="none" rtlCol="0">
            <a:spAutoFit/>
          </a:bodyPr>
          <a:lstStyle/>
          <a:p>
            <a:endParaRPr lang="en-GB" dirty="0"/>
          </a:p>
        </p:txBody>
      </p:sp>
      <p:sp>
        <p:nvSpPr>
          <p:cNvPr id="8" name="TextBox 7">
            <a:extLst>
              <a:ext uri="{FF2B5EF4-FFF2-40B4-BE49-F238E27FC236}">
                <a16:creationId xmlns:a16="http://schemas.microsoft.com/office/drawing/2014/main" id="{6DBC89F6-9CC2-DA40-9288-238EF7CCEFCC}"/>
              </a:ext>
            </a:extLst>
          </p:cNvPr>
          <p:cNvSpPr txBox="1"/>
          <p:nvPr/>
        </p:nvSpPr>
        <p:spPr>
          <a:xfrm>
            <a:off x="9268453" y="3431186"/>
            <a:ext cx="2923547" cy="1477328"/>
          </a:xfrm>
          <a:prstGeom prst="rect">
            <a:avLst/>
          </a:prstGeom>
          <a:solidFill>
            <a:schemeClr val="accent3">
              <a:lumMod val="20000"/>
              <a:lumOff val="80000"/>
            </a:schemeClr>
          </a:solidFill>
        </p:spPr>
        <p:txBody>
          <a:bodyPr wrap="square" rtlCol="0">
            <a:spAutoFit/>
          </a:bodyPr>
          <a:lstStyle/>
          <a:p>
            <a:r>
              <a:rPr lang="en-GB" dirty="0"/>
              <a:t>-topics are naturally not orthogonal</a:t>
            </a:r>
          </a:p>
          <a:p>
            <a:r>
              <a:rPr lang="en-GB" dirty="0"/>
              <a:t>-SVD cannot represent overlapping structures well +interpretability ? </a:t>
            </a:r>
          </a:p>
        </p:txBody>
      </p:sp>
    </p:spTree>
    <p:extLst>
      <p:ext uri="{BB962C8B-B14F-4D97-AF65-F5344CB8AC3E}">
        <p14:creationId xmlns:p14="http://schemas.microsoft.com/office/powerpoint/2010/main" val="24461761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AAB9D-F9C1-CD46-B741-392DA4FCC0E4}"/>
              </a:ext>
            </a:extLst>
          </p:cNvPr>
          <p:cNvSpPr>
            <a:spLocks noGrp="1"/>
          </p:cNvSpPr>
          <p:nvPr>
            <p:ph type="title"/>
          </p:nvPr>
        </p:nvSpPr>
        <p:spPr/>
        <p:txBody>
          <a:bodyPr>
            <a:normAutofit/>
          </a:bodyPr>
          <a:lstStyle/>
          <a:p>
            <a:r>
              <a:rPr lang="en-US" sz="4400" dirty="0">
                <a:solidFill>
                  <a:schemeClr val="accent2">
                    <a:lumMod val="75000"/>
                  </a:schemeClr>
                </a:solidFill>
                <a:effectLst>
                  <a:outerShdw blurRad="38100" dist="38100" dir="2700000" algn="tl">
                    <a:srgbClr val="000000">
                      <a:alpha val="43137"/>
                    </a:srgbClr>
                  </a:outerShdw>
                </a:effectLst>
              </a:rPr>
              <a:t>Non-Negative Matrix Factorization (NNMF)</a:t>
            </a:r>
            <a:br>
              <a:rPr lang="en-GB" dirty="0"/>
            </a:br>
            <a:endParaRPr lang="en-GB" dirty="0"/>
          </a:p>
        </p:txBody>
      </p:sp>
      <p:sp>
        <p:nvSpPr>
          <p:cNvPr id="6" name="Text Placeholder 5">
            <a:extLst>
              <a:ext uri="{FF2B5EF4-FFF2-40B4-BE49-F238E27FC236}">
                <a16:creationId xmlns:a16="http://schemas.microsoft.com/office/drawing/2014/main" id="{0912D4E4-6D10-C141-BAD0-B0CBF8D5AAC6}"/>
              </a:ext>
            </a:extLst>
          </p:cNvPr>
          <p:cNvSpPr>
            <a:spLocks noGrp="1"/>
          </p:cNvSpPr>
          <p:nvPr>
            <p:ph type="body" idx="1"/>
          </p:nvPr>
        </p:nvSpPr>
        <p:spPr/>
        <p:txBody>
          <a:bodyPr/>
          <a:lstStyle/>
          <a:p>
            <a:endParaRPr lang="en-GB" dirty="0"/>
          </a:p>
        </p:txBody>
      </p:sp>
      <p:sp>
        <p:nvSpPr>
          <p:cNvPr id="4" name="Footer Placeholder 3">
            <a:extLst>
              <a:ext uri="{FF2B5EF4-FFF2-40B4-BE49-F238E27FC236}">
                <a16:creationId xmlns:a16="http://schemas.microsoft.com/office/drawing/2014/main" id="{F710E032-6F84-024C-9A3F-DE297261879C}"/>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4142306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60D0-2D61-F643-8159-4BD1DBB2834D}"/>
              </a:ext>
            </a:extLst>
          </p:cNvPr>
          <p:cNvSpPr>
            <a:spLocks noGrp="1"/>
          </p:cNvSpPr>
          <p:nvPr>
            <p:ph type="title"/>
          </p:nvPr>
        </p:nvSpPr>
        <p:spPr/>
        <p:txBody>
          <a:bodyPr/>
          <a:lstStyle/>
          <a:p>
            <a:r>
              <a:rPr lang="en-GB" dirty="0"/>
              <a:t>Non negative matrix factorization (NNMF)</a:t>
            </a:r>
          </a:p>
        </p:txBody>
      </p:sp>
      <p:pic>
        <p:nvPicPr>
          <p:cNvPr id="5" name="Content Placeholder 4">
            <a:extLst>
              <a:ext uri="{FF2B5EF4-FFF2-40B4-BE49-F238E27FC236}">
                <a16:creationId xmlns:a16="http://schemas.microsoft.com/office/drawing/2014/main" id="{DD96E204-D794-974C-A43D-C60888DF81DD}"/>
              </a:ext>
            </a:extLst>
          </p:cNvPr>
          <p:cNvPicPr>
            <a:picLocks noGrp="1" noChangeAspect="1"/>
          </p:cNvPicPr>
          <p:nvPr>
            <p:ph idx="1"/>
          </p:nvPr>
        </p:nvPicPr>
        <p:blipFill>
          <a:blip r:embed="rId3"/>
          <a:stretch>
            <a:fillRect/>
          </a:stretch>
        </p:blipFill>
        <p:spPr>
          <a:xfrm>
            <a:off x="2641600" y="2572544"/>
            <a:ext cx="6908800" cy="2857500"/>
          </a:xfrm>
        </p:spPr>
      </p:pic>
      <p:sp>
        <p:nvSpPr>
          <p:cNvPr id="4" name="Footer Placeholder 3">
            <a:extLst>
              <a:ext uri="{FF2B5EF4-FFF2-40B4-BE49-F238E27FC236}">
                <a16:creationId xmlns:a16="http://schemas.microsoft.com/office/drawing/2014/main" id="{5226811B-8E23-CF45-A470-4222918D41A8}"/>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1286472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pPr eaLnBrk="1" hangingPunct="1"/>
            <a:r>
              <a:rPr lang="en-US" sz="2700">
                <a:ea typeface="ＭＳ Ｐゴシック" pitchFamily="34" charset="-128"/>
              </a:rPr>
              <a:t>A data set with clear cluster structure</a:t>
            </a:r>
          </a:p>
        </p:txBody>
      </p:sp>
      <p:sp>
        <p:nvSpPr>
          <p:cNvPr id="18435" name="Content Placeholder 2"/>
          <p:cNvSpPr>
            <a:spLocks noGrp="1"/>
          </p:cNvSpPr>
          <p:nvPr>
            <p:ph idx="1"/>
          </p:nvPr>
        </p:nvSpPr>
        <p:spPr>
          <a:xfrm>
            <a:off x="7353300" y="2686050"/>
            <a:ext cx="1657350" cy="3143250"/>
          </a:xfrm>
        </p:spPr>
        <p:txBody>
          <a:bodyPr/>
          <a:lstStyle/>
          <a:p>
            <a:pPr eaLnBrk="1" hangingPunct="1"/>
            <a:r>
              <a:rPr lang="en-US" sz="1800">
                <a:ea typeface="ＭＳ Ｐゴシック" pitchFamily="34" charset="-128"/>
              </a:rPr>
              <a:t>How would you design an algorithm for finding the three clusters in this case?</a:t>
            </a:r>
          </a:p>
        </p:txBody>
      </p:sp>
      <p:pic>
        <p:nvPicPr>
          <p:cNvPr id="18436" name="Picture 3"/>
          <p:cNvPicPr>
            <a:picLocks noChangeAspect="1"/>
          </p:cNvPicPr>
          <p:nvPr/>
        </p:nvPicPr>
        <p:blipFill>
          <a:blip r:embed="rId3" cstate="print"/>
          <a:srcRect/>
          <a:stretch>
            <a:fillRect/>
          </a:stretch>
        </p:blipFill>
        <p:spPr bwMode="auto">
          <a:xfrm>
            <a:off x="3124202" y="2057402"/>
            <a:ext cx="4207669" cy="3793331"/>
          </a:xfrm>
          <a:prstGeom prst="rect">
            <a:avLst/>
          </a:prstGeom>
          <a:noFill/>
          <a:ln w="9525">
            <a:noFill/>
            <a:miter lim="800000"/>
            <a:headEnd/>
            <a:tailEnd/>
          </a:ln>
        </p:spPr>
      </p:pic>
      <p:sp>
        <p:nvSpPr>
          <p:cNvPr id="18437" name="TextBox 4"/>
          <p:cNvSpPr txBox="1">
            <a:spLocks noChangeArrowheads="1"/>
          </p:cNvSpPr>
          <p:nvPr/>
        </p:nvSpPr>
        <p:spPr bwMode="auto">
          <a:xfrm>
            <a:off x="8382001" y="820550"/>
            <a:ext cx="577402" cy="276999"/>
          </a:xfrm>
          <a:prstGeom prst="rect">
            <a:avLst/>
          </a:prstGeom>
          <a:noFill/>
          <a:ln w="9525">
            <a:noFill/>
            <a:miter lim="800000"/>
            <a:headEnd/>
            <a:tailEnd/>
          </a:ln>
        </p:spPr>
        <p:txBody>
          <a:bodyPr wrap="none" anchor="ctr">
            <a:spAutoFit/>
          </a:bodyPr>
          <a:lstStyle/>
          <a:p>
            <a:r>
              <a:rPr lang="en-US" sz="1200">
                <a:solidFill>
                  <a:srgbClr val="FBFCFF"/>
                </a:solidFill>
              </a:rPr>
              <a:t>Ch. 16</a:t>
            </a:r>
          </a:p>
        </p:txBody>
      </p:sp>
      <p:sp>
        <p:nvSpPr>
          <p:cNvPr id="2" name="Footer Placeholder 1">
            <a:extLst>
              <a:ext uri="{FF2B5EF4-FFF2-40B4-BE49-F238E27FC236}">
                <a16:creationId xmlns:a16="http://schemas.microsoft.com/office/drawing/2014/main" id="{7D9B1C36-BE34-5144-9796-A1CC9EB9D6EF}"/>
              </a:ext>
            </a:extLst>
          </p:cNvPr>
          <p:cNvSpPr>
            <a:spLocks noGrp="1"/>
          </p:cNvSpPr>
          <p:nvPr>
            <p:ph type="ftr" sz="quarter" idx="11"/>
          </p:nvPr>
        </p:nvSpPr>
        <p:spPr/>
        <p:txBody>
          <a:bodyPr/>
          <a:lstStyle/>
          <a:p>
            <a:r>
              <a:rPr lang="en-GB"/>
              <a:t>F2021 AA  Applied Text Analytics</a:t>
            </a:r>
            <a:endParaRPr lang="tr-TR"/>
          </a:p>
        </p:txBody>
      </p:sp>
    </p:spTree>
    <p:extLst>
      <p:ext uri="{BB962C8B-B14F-4D97-AF65-F5344CB8AC3E}">
        <p14:creationId xmlns:p14="http://schemas.microsoft.com/office/powerpoint/2010/main" val="3151211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BBF9E-E2A1-2149-A64C-AB41BA37EC29}"/>
              </a:ext>
            </a:extLst>
          </p:cNvPr>
          <p:cNvSpPr>
            <a:spLocks noGrp="1"/>
          </p:cNvSpPr>
          <p:nvPr>
            <p:ph type="title"/>
          </p:nvPr>
        </p:nvSpPr>
        <p:spPr/>
        <p:txBody>
          <a:bodyPr/>
          <a:lstStyle/>
          <a:p>
            <a:r>
              <a:rPr lang="en-GB" dirty="0"/>
              <a:t>Non negative matrix factorization (NNMF)</a:t>
            </a:r>
          </a:p>
        </p:txBody>
      </p:sp>
      <p:pic>
        <p:nvPicPr>
          <p:cNvPr id="5" name="Content Placeholder 4">
            <a:extLst>
              <a:ext uri="{FF2B5EF4-FFF2-40B4-BE49-F238E27FC236}">
                <a16:creationId xmlns:a16="http://schemas.microsoft.com/office/drawing/2014/main" id="{5C330358-C0FD-6249-9548-802BA3A5651B}"/>
              </a:ext>
            </a:extLst>
          </p:cNvPr>
          <p:cNvPicPr>
            <a:picLocks noGrp="1" noChangeAspect="1"/>
          </p:cNvPicPr>
          <p:nvPr>
            <p:ph idx="1"/>
          </p:nvPr>
        </p:nvPicPr>
        <p:blipFill>
          <a:blip r:embed="rId3"/>
          <a:stretch>
            <a:fillRect/>
          </a:stretch>
        </p:blipFill>
        <p:spPr>
          <a:xfrm>
            <a:off x="2019300" y="2950369"/>
            <a:ext cx="6134100" cy="2146300"/>
          </a:xfrm>
          <a:solidFill>
            <a:schemeClr val="accent4">
              <a:lumMod val="20000"/>
              <a:lumOff val="80000"/>
            </a:schemeClr>
          </a:solidFill>
        </p:spPr>
      </p:pic>
      <p:sp>
        <p:nvSpPr>
          <p:cNvPr id="4" name="Footer Placeholder 3">
            <a:extLst>
              <a:ext uri="{FF2B5EF4-FFF2-40B4-BE49-F238E27FC236}">
                <a16:creationId xmlns:a16="http://schemas.microsoft.com/office/drawing/2014/main" id="{66BDE9E6-13D2-B14F-9F60-46605CB6BD51}"/>
              </a:ext>
            </a:extLst>
          </p:cNvPr>
          <p:cNvSpPr>
            <a:spLocks noGrp="1"/>
          </p:cNvSpPr>
          <p:nvPr>
            <p:ph type="ftr" sz="quarter" idx="11"/>
          </p:nvPr>
        </p:nvSpPr>
        <p:spPr/>
        <p:txBody>
          <a:bodyPr/>
          <a:lstStyle/>
          <a:p>
            <a:r>
              <a:rPr lang="en-CA"/>
              <a:t>F2021 AA  Applied Text Analytics</a:t>
            </a:r>
            <a:endParaRPr lang="en-US"/>
          </a:p>
        </p:txBody>
      </p:sp>
      <p:sp>
        <p:nvSpPr>
          <p:cNvPr id="3" name="TextBox 2">
            <a:extLst>
              <a:ext uri="{FF2B5EF4-FFF2-40B4-BE49-F238E27FC236}">
                <a16:creationId xmlns:a16="http://schemas.microsoft.com/office/drawing/2014/main" id="{69C2C141-1EDD-A14E-A000-C48C16967F76}"/>
              </a:ext>
            </a:extLst>
          </p:cNvPr>
          <p:cNvSpPr txBox="1"/>
          <p:nvPr/>
        </p:nvSpPr>
        <p:spPr>
          <a:xfrm>
            <a:off x="4807974" y="1729557"/>
            <a:ext cx="7364773" cy="523220"/>
          </a:xfrm>
          <a:prstGeom prst="rect">
            <a:avLst/>
          </a:prstGeom>
          <a:solidFill>
            <a:schemeClr val="accent6"/>
          </a:solidFill>
        </p:spPr>
        <p:txBody>
          <a:bodyPr wrap="none" rtlCol="0">
            <a:spAutoFit/>
          </a:bodyPr>
          <a:lstStyle/>
          <a:p>
            <a:r>
              <a:rPr lang="en-GB" sz="2800" b="1" dirty="0"/>
              <a:t>highly interpretable type of matrix factorization </a:t>
            </a:r>
          </a:p>
        </p:txBody>
      </p:sp>
    </p:spTree>
    <p:extLst>
      <p:ext uri="{BB962C8B-B14F-4D97-AF65-F5344CB8AC3E}">
        <p14:creationId xmlns:p14="http://schemas.microsoft.com/office/powerpoint/2010/main" val="3752589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B60D0-2D61-F643-8159-4BD1DBB2834D}"/>
              </a:ext>
            </a:extLst>
          </p:cNvPr>
          <p:cNvSpPr>
            <a:spLocks noGrp="1"/>
          </p:cNvSpPr>
          <p:nvPr>
            <p:ph type="title"/>
          </p:nvPr>
        </p:nvSpPr>
        <p:spPr/>
        <p:txBody>
          <a:bodyPr/>
          <a:lstStyle/>
          <a:p>
            <a:r>
              <a:rPr lang="en-GB" dirty="0"/>
              <a:t>Non negative matrix factorization (NNMF)</a:t>
            </a:r>
          </a:p>
        </p:txBody>
      </p:sp>
      <p:sp>
        <p:nvSpPr>
          <p:cNvPr id="4" name="Footer Placeholder 3">
            <a:extLst>
              <a:ext uri="{FF2B5EF4-FFF2-40B4-BE49-F238E27FC236}">
                <a16:creationId xmlns:a16="http://schemas.microsoft.com/office/drawing/2014/main" id="{5226811B-8E23-CF45-A470-4222918D41A8}"/>
              </a:ext>
            </a:extLst>
          </p:cNvPr>
          <p:cNvSpPr>
            <a:spLocks noGrp="1"/>
          </p:cNvSpPr>
          <p:nvPr>
            <p:ph type="ftr" sz="quarter" idx="11"/>
          </p:nvPr>
        </p:nvSpPr>
        <p:spPr/>
        <p:txBody>
          <a:bodyPr/>
          <a:lstStyle/>
          <a:p>
            <a:r>
              <a:rPr lang="en-CA"/>
              <a:t>F2021 AA  Applied Text Analytics</a:t>
            </a:r>
            <a:endParaRPr lang="en-US"/>
          </a:p>
        </p:txBody>
      </p:sp>
      <p:sp>
        <p:nvSpPr>
          <p:cNvPr id="7" name="Content Placeholder 6">
            <a:extLst>
              <a:ext uri="{FF2B5EF4-FFF2-40B4-BE49-F238E27FC236}">
                <a16:creationId xmlns:a16="http://schemas.microsoft.com/office/drawing/2014/main" id="{78B9B9CE-D7D3-1A41-AEE8-D2A76D451A27}"/>
              </a:ext>
            </a:extLst>
          </p:cNvPr>
          <p:cNvSpPr>
            <a:spLocks noGrp="1"/>
          </p:cNvSpPr>
          <p:nvPr>
            <p:ph idx="1"/>
          </p:nvPr>
        </p:nvSpPr>
        <p:spPr>
          <a:xfrm>
            <a:off x="838200" y="1554162"/>
            <a:ext cx="10515600" cy="4351338"/>
          </a:xfrm>
        </p:spPr>
        <p:txBody>
          <a:bodyPr>
            <a:normAutofit fontScale="92500" lnSpcReduction="10000"/>
          </a:bodyPr>
          <a:lstStyle/>
          <a:p>
            <a:r>
              <a:rPr lang="en-GB" dirty="0"/>
              <a:t>First introduced by </a:t>
            </a:r>
            <a:r>
              <a:rPr lang="en-GB" dirty="0" err="1"/>
              <a:t>Pentti</a:t>
            </a:r>
            <a:r>
              <a:rPr lang="en-GB" dirty="0"/>
              <a:t> </a:t>
            </a:r>
            <a:r>
              <a:rPr lang="en-GB" dirty="0" err="1"/>
              <a:t>Paatero</a:t>
            </a:r>
            <a:r>
              <a:rPr lang="en-GB" dirty="0"/>
              <a:t> and Unto Tapper (1994) and known in  Nature article by Daniel Lee and H. Sebastian Seung (1999)</a:t>
            </a:r>
          </a:p>
          <a:p>
            <a:endParaRPr lang="en-GB" dirty="0"/>
          </a:p>
          <a:p>
            <a:r>
              <a:rPr lang="en-GB" dirty="0"/>
              <a:t> NNMF has many applications, including spectral data analysis, collaborative filtering for recommender systems, and topic extraction</a:t>
            </a:r>
          </a:p>
          <a:p>
            <a:endParaRPr lang="en-GB" dirty="0"/>
          </a:p>
          <a:p>
            <a:r>
              <a:rPr lang="en-GB" dirty="0"/>
              <a:t> Document-Term matrix is decomposed into two factors whose product approximates the original</a:t>
            </a:r>
          </a:p>
          <a:p>
            <a:endParaRPr lang="en-GB" dirty="0"/>
          </a:p>
          <a:p>
            <a:r>
              <a:rPr lang="en-GB" dirty="0"/>
              <a:t>Every value in both factors is </a:t>
            </a:r>
            <a:r>
              <a:rPr lang="en-GB" b="1" i="1" dirty="0"/>
              <a:t>either positive or zero</a:t>
            </a:r>
            <a:r>
              <a:rPr lang="en-GB" dirty="0"/>
              <a:t>. The resulting matrices illustrate </a:t>
            </a:r>
            <a:r>
              <a:rPr lang="en-GB" i="1" u="sng" dirty="0">
                <a:solidFill>
                  <a:srgbClr val="C00000"/>
                </a:solidFill>
              </a:rPr>
              <a:t>topics positively related to terms and documents </a:t>
            </a:r>
            <a:r>
              <a:rPr lang="en-GB" dirty="0"/>
              <a:t>of the corpus</a:t>
            </a:r>
          </a:p>
          <a:p>
            <a:endParaRPr lang="en-GB" dirty="0"/>
          </a:p>
          <a:p>
            <a:endParaRPr lang="en-GB" dirty="0"/>
          </a:p>
        </p:txBody>
      </p:sp>
    </p:spTree>
    <p:extLst>
      <p:ext uri="{BB962C8B-B14F-4D97-AF65-F5344CB8AC3E}">
        <p14:creationId xmlns:p14="http://schemas.microsoft.com/office/powerpoint/2010/main" val="19180144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0148-CE51-C949-A8F3-248CD618855B}"/>
              </a:ext>
            </a:extLst>
          </p:cNvPr>
          <p:cNvSpPr>
            <a:spLocks noGrp="1"/>
          </p:cNvSpPr>
          <p:nvPr>
            <p:ph type="title"/>
          </p:nvPr>
        </p:nvSpPr>
        <p:spPr/>
        <p:txBody>
          <a:bodyPr/>
          <a:lstStyle/>
          <a:p>
            <a:r>
              <a:rPr lang="en-GB" dirty="0"/>
              <a:t>Cat/Car Example –two way factorization</a:t>
            </a:r>
          </a:p>
        </p:txBody>
      </p:sp>
      <p:sp>
        <p:nvSpPr>
          <p:cNvPr id="4" name="Footer Placeholder 3">
            <a:extLst>
              <a:ext uri="{FF2B5EF4-FFF2-40B4-BE49-F238E27FC236}">
                <a16:creationId xmlns:a16="http://schemas.microsoft.com/office/drawing/2014/main" id="{61880344-7216-F640-90CA-3696D83674D1}"/>
              </a:ext>
            </a:extLst>
          </p:cNvPr>
          <p:cNvSpPr>
            <a:spLocks noGrp="1"/>
          </p:cNvSpPr>
          <p:nvPr>
            <p:ph type="ftr" sz="quarter" idx="11"/>
          </p:nvPr>
        </p:nvSpPr>
        <p:spPr/>
        <p:txBody>
          <a:bodyPr/>
          <a:lstStyle/>
          <a:p>
            <a:r>
              <a:rPr lang="en-CA"/>
              <a:t>F2021 AA  Applied Text Analytics</a:t>
            </a:r>
            <a:endParaRPr lang="en-US"/>
          </a:p>
        </p:txBody>
      </p:sp>
      <p:pic>
        <p:nvPicPr>
          <p:cNvPr id="6" name="Content Placeholder 4">
            <a:extLst>
              <a:ext uri="{FF2B5EF4-FFF2-40B4-BE49-F238E27FC236}">
                <a16:creationId xmlns:a16="http://schemas.microsoft.com/office/drawing/2014/main" id="{E150A39F-B790-274D-A4CC-8525C31D1476}"/>
              </a:ext>
            </a:extLst>
          </p:cNvPr>
          <p:cNvPicPr>
            <a:picLocks noChangeAspect="1"/>
          </p:cNvPicPr>
          <p:nvPr/>
        </p:nvPicPr>
        <p:blipFill>
          <a:blip r:embed="rId3"/>
          <a:stretch>
            <a:fillRect/>
          </a:stretch>
        </p:blipFill>
        <p:spPr>
          <a:xfrm>
            <a:off x="329484" y="2322227"/>
            <a:ext cx="4371405" cy="2004607"/>
          </a:xfrm>
          <a:prstGeom prst="rect">
            <a:avLst/>
          </a:prstGeom>
          <a:solidFill>
            <a:schemeClr val="accent4">
              <a:lumMod val="20000"/>
              <a:lumOff val="80000"/>
            </a:schemeClr>
          </a:solidFill>
        </p:spPr>
      </p:pic>
      <p:sp>
        <p:nvSpPr>
          <p:cNvPr id="7" name="TextBox 6">
            <a:extLst>
              <a:ext uri="{FF2B5EF4-FFF2-40B4-BE49-F238E27FC236}">
                <a16:creationId xmlns:a16="http://schemas.microsoft.com/office/drawing/2014/main" id="{ABB7AFCD-0157-BE43-A3EE-320B37DF2F1C}"/>
              </a:ext>
            </a:extLst>
          </p:cNvPr>
          <p:cNvSpPr txBox="1"/>
          <p:nvPr/>
        </p:nvSpPr>
        <p:spPr>
          <a:xfrm>
            <a:off x="17867870" y="-1804086"/>
            <a:ext cx="184731" cy="369332"/>
          </a:xfrm>
          <a:prstGeom prst="rect">
            <a:avLst/>
          </a:prstGeom>
          <a:solidFill>
            <a:schemeClr val="accent4">
              <a:lumMod val="20000"/>
              <a:lumOff val="80000"/>
            </a:schemeClr>
          </a:solidFill>
        </p:spPr>
        <p:txBody>
          <a:bodyPr wrap="none" rtlCol="0">
            <a:spAutoFit/>
          </a:bodyPr>
          <a:lstStyle/>
          <a:p>
            <a:endParaRPr lang="en-GB" dirty="0"/>
          </a:p>
        </p:txBody>
      </p:sp>
      <p:sp>
        <p:nvSpPr>
          <p:cNvPr id="8" name="Content Placeholder 7">
            <a:extLst>
              <a:ext uri="{FF2B5EF4-FFF2-40B4-BE49-F238E27FC236}">
                <a16:creationId xmlns:a16="http://schemas.microsoft.com/office/drawing/2014/main" id="{6E5118C0-5A9E-F74B-8391-5E1C84EB39B3}"/>
              </a:ext>
            </a:extLst>
          </p:cNvPr>
          <p:cNvSpPr>
            <a:spLocks noGrp="1"/>
          </p:cNvSpPr>
          <p:nvPr>
            <p:ph idx="1"/>
          </p:nvPr>
        </p:nvSpPr>
        <p:spPr/>
        <p:txBody>
          <a:bodyPr/>
          <a:lstStyle/>
          <a:p>
            <a:endParaRPr lang="en-GB" dirty="0"/>
          </a:p>
        </p:txBody>
      </p:sp>
      <p:pic>
        <p:nvPicPr>
          <p:cNvPr id="9" name="Picture 8">
            <a:extLst>
              <a:ext uri="{FF2B5EF4-FFF2-40B4-BE49-F238E27FC236}">
                <a16:creationId xmlns:a16="http://schemas.microsoft.com/office/drawing/2014/main" id="{6575EC83-8E6B-4747-B10E-A9AFDEDFD793}"/>
              </a:ext>
            </a:extLst>
          </p:cNvPr>
          <p:cNvPicPr>
            <a:picLocks noChangeAspect="1"/>
          </p:cNvPicPr>
          <p:nvPr/>
        </p:nvPicPr>
        <p:blipFill rotWithShape="1">
          <a:blip r:embed="rId4"/>
          <a:srcRect l="8184" r="6024"/>
          <a:stretch/>
        </p:blipFill>
        <p:spPr>
          <a:xfrm>
            <a:off x="5032193" y="1690688"/>
            <a:ext cx="6722485" cy="3009900"/>
          </a:xfrm>
          <a:prstGeom prst="rect">
            <a:avLst/>
          </a:prstGeom>
        </p:spPr>
      </p:pic>
      <p:sp>
        <p:nvSpPr>
          <p:cNvPr id="3" name="TextBox 2">
            <a:extLst>
              <a:ext uri="{FF2B5EF4-FFF2-40B4-BE49-F238E27FC236}">
                <a16:creationId xmlns:a16="http://schemas.microsoft.com/office/drawing/2014/main" id="{364436CC-FC50-8443-9810-DA4123E0ACF3}"/>
              </a:ext>
            </a:extLst>
          </p:cNvPr>
          <p:cNvSpPr txBox="1"/>
          <p:nvPr/>
        </p:nvSpPr>
        <p:spPr>
          <a:xfrm>
            <a:off x="2438400" y="5217459"/>
            <a:ext cx="6825266" cy="461665"/>
          </a:xfrm>
          <a:prstGeom prst="rect">
            <a:avLst/>
          </a:prstGeom>
          <a:solidFill>
            <a:schemeClr val="accent6">
              <a:lumMod val="60000"/>
              <a:lumOff val="40000"/>
            </a:schemeClr>
          </a:solidFill>
        </p:spPr>
        <p:txBody>
          <a:bodyPr wrap="none" rtlCol="0">
            <a:spAutoFit/>
          </a:bodyPr>
          <a:lstStyle/>
          <a:p>
            <a:r>
              <a:rPr lang="en-GB" sz="2400" b="1" dirty="0"/>
              <a:t>Interpretability of  nonnegative matrix factorization </a:t>
            </a:r>
          </a:p>
        </p:txBody>
      </p:sp>
    </p:spTree>
    <p:extLst>
      <p:ext uri="{BB962C8B-B14F-4D97-AF65-F5344CB8AC3E}">
        <p14:creationId xmlns:p14="http://schemas.microsoft.com/office/powerpoint/2010/main" val="3203630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0148-CE51-C949-A8F3-248CD618855B}"/>
              </a:ext>
            </a:extLst>
          </p:cNvPr>
          <p:cNvSpPr>
            <a:spLocks noGrp="1"/>
          </p:cNvSpPr>
          <p:nvPr>
            <p:ph type="title"/>
          </p:nvPr>
        </p:nvSpPr>
        <p:spPr>
          <a:xfrm>
            <a:off x="296562" y="-349770"/>
            <a:ext cx="10515600" cy="1325563"/>
          </a:xfrm>
        </p:spPr>
        <p:txBody>
          <a:bodyPr/>
          <a:lstStyle/>
          <a:p>
            <a:r>
              <a:rPr lang="en-GB" dirty="0"/>
              <a:t>Cat/Car Example</a:t>
            </a:r>
          </a:p>
        </p:txBody>
      </p:sp>
      <p:sp>
        <p:nvSpPr>
          <p:cNvPr id="4" name="Footer Placeholder 3">
            <a:extLst>
              <a:ext uri="{FF2B5EF4-FFF2-40B4-BE49-F238E27FC236}">
                <a16:creationId xmlns:a16="http://schemas.microsoft.com/office/drawing/2014/main" id="{61880344-7216-F640-90CA-3696D83674D1}"/>
              </a:ext>
            </a:extLst>
          </p:cNvPr>
          <p:cNvSpPr>
            <a:spLocks noGrp="1"/>
          </p:cNvSpPr>
          <p:nvPr>
            <p:ph type="ftr" sz="quarter" idx="11"/>
          </p:nvPr>
        </p:nvSpPr>
        <p:spPr/>
        <p:txBody>
          <a:bodyPr/>
          <a:lstStyle/>
          <a:p>
            <a:r>
              <a:rPr lang="en-CA"/>
              <a:t>F2021 AA  Applied Text Analytics</a:t>
            </a:r>
            <a:endParaRPr lang="en-US"/>
          </a:p>
        </p:txBody>
      </p:sp>
      <p:sp>
        <p:nvSpPr>
          <p:cNvPr id="7" name="TextBox 6">
            <a:extLst>
              <a:ext uri="{FF2B5EF4-FFF2-40B4-BE49-F238E27FC236}">
                <a16:creationId xmlns:a16="http://schemas.microsoft.com/office/drawing/2014/main" id="{ABB7AFCD-0157-BE43-A3EE-320B37DF2F1C}"/>
              </a:ext>
            </a:extLst>
          </p:cNvPr>
          <p:cNvSpPr txBox="1"/>
          <p:nvPr/>
        </p:nvSpPr>
        <p:spPr>
          <a:xfrm>
            <a:off x="17867870" y="-1804086"/>
            <a:ext cx="184731" cy="369332"/>
          </a:xfrm>
          <a:prstGeom prst="rect">
            <a:avLst/>
          </a:prstGeom>
          <a:solidFill>
            <a:schemeClr val="accent4">
              <a:lumMod val="20000"/>
              <a:lumOff val="80000"/>
            </a:schemeClr>
          </a:solidFill>
        </p:spPr>
        <p:txBody>
          <a:bodyPr wrap="none" rtlCol="0">
            <a:spAutoFit/>
          </a:bodyPr>
          <a:lstStyle/>
          <a:p>
            <a:endParaRPr lang="en-GB" dirty="0"/>
          </a:p>
        </p:txBody>
      </p:sp>
      <p:pic>
        <p:nvPicPr>
          <p:cNvPr id="9" name="Picture 8">
            <a:extLst>
              <a:ext uri="{FF2B5EF4-FFF2-40B4-BE49-F238E27FC236}">
                <a16:creationId xmlns:a16="http://schemas.microsoft.com/office/drawing/2014/main" id="{6575EC83-8E6B-4747-B10E-A9AFDEDFD793}"/>
              </a:ext>
            </a:extLst>
          </p:cNvPr>
          <p:cNvPicPr>
            <a:picLocks noChangeAspect="1"/>
          </p:cNvPicPr>
          <p:nvPr/>
        </p:nvPicPr>
        <p:blipFill>
          <a:blip r:embed="rId3"/>
          <a:stretch>
            <a:fillRect/>
          </a:stretch>
        </p:blipFill>
        <p:spPr>
          <a:xfrm>
            <a:off x="4516870" y="44998"/>
            <a:ext cx="7835900" cy="3009900"/>
          </a:xfrm>
          <a:prstGeom prst="rect">
            <a:avLst/>
          </a:prstGeom>
        </p:spPr>
      </p:pic>
      <p:pic>
        <p:nvPicPr>
          <p:cNvPr id="3" name="Picture 2">
            <a:extLst>
              <a:ext uri="{FF2B5EF4-FFF2-40B4-BE49-F238E27FC236}">
                <a16:creationId xmlns:a16="http://schemas.microsoft.com/office/drawing/2014/main" id="{62087887-42E3-F241-8F1F-4B8A3C2D9FD6}"/>
              </a:ext>
            </a:extLst>
          </p:cNvPr>
          <p:cNvPicPr>
            <a:picLocks noChangeAspect="1"/>
          </p:cNvPicPr>
          <p:nvPr/>
        </p:nvPicPr>
        <p:blipFill rotWithShape="1">
          <a:blip r:embed="rId4"/>
          <a:srcRect t="52259"/>
          <a:stretch/>
        </p:blipFill>
        <p:spPr>
          <a:xfrm>
            <a:off x="6464770" y="3525632"/>
            <a:ext cx="5486400" cy="2328241"/>
          </a:xfrm>
          <a:prstGeom prst="rect">
            <a:avLst/>
          </a:prstGeom>
        </p:spPr>
      </p:pic>
      <p:pic>
        <p:nvPicPr>
          <p:cNvPr id="10" name="Picture 9">
            <a:extLst>
              <a:ext uri="{FF2B5EF4-FFF2-40B4-BE49-F238E27FC236}">
                <a16:creationId xmlns:a16="http://schemas.microsoft.com/office/drawing/2014/main" id="{A07AE45E-31D0-4F43-97D6-1AFE2EC6D034}"/>
              </a:ext>
            </a:extLst>
          </p:cNvPr>
          <p:cNvPicPr>
            <a:picLocks noChangeAspect="1"/>
          </p:cNvPicPr>
          <p:nvPr/>
        </p:nvPicPr>
        <p:blipFill rotWithShape="1">
          <a:blip r:embed="rId4"/>
          <a:srcRect t="1031" b="49261"/>
          <a:stretch/>
        </p:blipFill>
        <p:spPr>
          <a:xfrm>
            <a:off x="609600" y="3283228"/>
            <a:ext cx="5486400" cy="2424156"/>
          </a:xfrm>
          <a:prstGeom prst="rect">
            <a:avLst/>
          </a:prstGeom>
        </p:spPr>
      </p:pic>
      <p:sp>
        <p:nvSpPr>
          <p:cNvPr id="11" name="TextBox 10">
            <a:extLst>
              <a:ext uri="{FF2B5EF4-FFF2-40B4-BE49-F238E27FC236}">
                <a16:creationId xmlns:a16="http://schemas.microsoft.com/office/drawing/2014/main" id="{E401FC4F-A303-9C4F-9E9F-160F2FBBEB07}"/>
              </a:ext>
            </a:extLst>
          </p:cNvPr>
          <p:cNvSpPr txBox="1"/>
          <p:nvPr/>
        </p:nvSpPr>
        <p:spPr>
          <a:xfrm>
            <a:off x="2382704" y="5903661"/>
            <a:ext cx="6825266" cy="461665"/>
          </a:xfrm>
          <a:prstGeom prst="rect">
            <a:avLst/>
          </a:prstGeom>
          <a:solidFill>
            <a:schemeClr val="accent6">
              <a:lumMod val="60000"/>
              <a:lumOff val="40000"/>
            </a:schemeClr>
          </a:solidFill>
        </p:spPr>
        <p:txBody>
          <a:bodyPr wrap="none" rtlCol="0">
            <a:spAutoFit/>
          </a:bodyPr>
          <a:lstStyle/>
          <a:p>
            <a:r>
              <a:rPr lang="en-GB" sz="2400" b="1" dirty="0"/>
              <a:t>Interpretability of  nonnegative matrix factorization </a:t>
            </a:r>
          </a:p>
        </p:txBody>
      </p:sp>
      <p:pic>
        <p:nvPicPr>
          <p:cNvPr id="5" name="Content Placeholder 4">
            <a:extLst>
              <a:ext uri="{FF2B5EF4-FFF2-40B4-BE49-F238E27FC236}">
                <a16:creationId xmlns:a16="http://schemas.microsoft.com/office/drawing/2014/main" id="{E7891567-3B76-8BE4-F041-D0A48A012BC0}"/>
              </a:ext>
            </a:extLst>
          </p:cNvPr>
          <p:cNvPicPr>
            <a:picLocks noChangeAspect="1"/>
          </p:cNvPicPr>
          <p:nvPr/>
        </p:nvPicPr>
        <p:blipFill>
          <a:blip r:embed="rId5"/>
          <a:stretch>
            <a:fillRect/>
          </a:stretch>
        </p:blipFill>
        <p:spPr>
          <a:xfrm>
            <a:off x="501762" y="949579"/>
            <a:ext cx="4371405" cy="2004607"/>
          </a:xfrm>
          <a:prstGeom prst="rect">
            <a:avLst/>
          </a:prstGeom>
          <a:solidFill>
            <a:schemeClr val="accent4">
              <a:lumMod val="20000"/>
              <a:lumOff val="80000"/>
            </a:schemeClr>
          </a:solidFill>
        </p:spPr>
      </p:pic>
    </p:spTree>
    <p:extLst>
      <p:ext uri="{BB962C8B-B14F-4D97-AF65-F5344CB8AC3E}">
        <p14:creationId xmlns:p14="http://schemas.microsoft.com/office/powerpoint/2010/main" val="1022315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0148-CE51-C949-A8F3-248CD618855B}"/>
              </a:ext>
            </a:extLst>
          </p:cNvPr>
          <p:cNvSpPr>
            <a:spLocks noGrp="1"/>
          </p:cNvSpPr>
          <p:nvPr>
            <p:ph type="title"/>
          </p:nvPr>
        </p:nvSpPr>
        <p:spPr>
          <a:xfrm>
            <a:off x="296562" y="365125"/>
            <a:ext cx="11057238" cy="1325563"/>
          </a:xfrm>
        </p:spPr>
        <p:txBody>
          <a:bodyPr/>
          <a:lstStyle/>
          <a:p>
            <a:r>
              <a:rPr lang="en-GB" dirty="0"/>
              <a:t>Cat/Car Example- three way matrix factorization</a:t>
            </a:r>
          </a:p>
        </p:txBody>
      </p:sp>
      <p:sp>
        <p:nvSpPr>
          <p:cNvPr id="4" name="Footer Placeholder 3">
            <a:extLst>
              <a:ext uri="{FF2B5EF4-FFF2-40B4-BE49-F238E27FC236}">
                <a16:creationId xmlns:a16="http://schemas.microsoft.com/office/drawing/2014/main" id="{61880344-7216-F640-90CA-3696D83674D1}"/>
              </a:ext>
            </a:extLst>
          </p:cNvPr>
          <p:cNvSpPr>
            <a:spLocks noGrp="1"/>
          </p:cNvSpPr>
          <p:nvPr>
            <p:ph type="ftr" sz="quarter" idx="11"/>
          </p:nvPr>
        </p:nvSpPr>
        <p:spPr/>
        <p:txBody>
          <a:bodyPr/>
          <a:lstStyle/>
          <a:p>
            <a:r>
              <a:rPr lang="en-CA"/>
              <a:t>F2021 AA  Applied Text Analytics</a:t>
            </a:r>
            <a:endParaRPr lang="en-US"/>
          </a:p>
        </p:txBody>
      </p:sp>
      <p:sp>
        <p:nvSpPr>
          <p:cNvPr id="7" name="TextBox 6">
            <a:extLst>
              <a:ext uri="{FF2B5EF4-FFF2-40B4-BE49-F238E27FC236}">
                <a16:creationId xmlns:a16="http://schemas.microsoft.com/office/drawing/2014/main" id="{ABB7AFCD-0157-BE43-A3EE-320B37DF2F1C}"/>
              </a:ext>
            </a:extLst>
          </p:cNvPr>
          <p:cNvSpPr txBox="1"/>
          <p:nvPr/>
        </p:nvSpPr>
        <p:spPr>
          <a:xfrm>
            <a:off x="17867870" y="-1804086"/>
            <a:ext cx="184731" cy="369332"/>
          </a:xfrm>
          <a:prstGeom prst="rect">
            <a:avLst/>
          </a:prstGeom>
          <a:solidFill>
            <a:schemeClr val="accent4">
              <a:lumMod val="20000"/>
              <a:lumOff val="80000"/>
            </a:schemeClr>
          </a:solidFill>
        </p:spPr>
        <p:txBody>
          <a:bodyPr wrap="none" rtlCol="0">
            <a:spAutoFit/>
          </a:bodyPr>
          <a:lstStyle/>
          <a:p>
            <a:endParaRPr lang="en-GB" dirty="0"/>
          </a:p>
        </p:txBody>
      </p:sp>
      <p:pic>
        <p:nvPicPr>
          <p:cNvPr id="3" name="Content Placeholder 2">
            <a:extLst>
              <a:ext uri="{FF2B5EF4-FFF2-40B4-BE49-F238E27FC236}">
                <a16:creationId xmlns:a16="http://schemas.microsoft.com/office/drawing/2014/main" id="{6AB801F5-4F82-3C4E-AB31-E36C136368CC}"/>
              </a:ext>
            </a:extLst>
          </p:cNvPr>
          <p:cNvPicPr>
            <a:picLocks noGrp="1" noChangeAspect="1"/>
          </p:cNvPicPr>
          <p:nvPr>
            <p:ph idx="1"/>
          </p:nvPr>
        </p:nvPicPr>
        <p:blipFill>
          <a:blip r:embed="rId3"/>
          <a:stretch>
            <a:fillRect/>
          </a:stretch>
        </p:blipFill>
        <p:spPr>
          <a:xfrm>
            <a:off x="4822592" y="2058428"/>
            <a:ext cx="6718300" cy="2825516"/>
          </a:xfrm>
          <a:prstGeom prst="rect">
            <a:avLst/>
          </a:prstGeom>
        </p:spPr>
      </p:pic>
      <p:sp>
        <p:nvSpPr>
          <p:cNvPr id="10" name="TextBox 9">
            <a:extLst>
              <a:ext uri="{FF2B5EF4-FFF2-40B4-BE49-F238E27FC236}">
                <a16:creationId xmlns:a16="http://schemas.microsoft.com/office/drawing/2014/main" id="{4CB715EB-437F-584A-80FD-78F402D493FF}"/>
              </a:ext>
            </a:extLst>
          </p:cNvPr>
          <p:cNvSpPr txBox="1"/>
          <p:nvPr/>
        </p:nvSpPr>
        <p:spPr>
          <a:xfrm>
            <a:off x="2167581" y="5531427"/>
            <a:ext cx="6825266" cy="461665"/>
          </a:xfrm>
          <a:prstGeom prst="rect">
            <a:avLst/>
          </a:prstGeom>
          <a:solidFill>
            <a:schemeClr val="accent6">
              <a:lumMod val="60000"/>
              <a:lumOff val="40000"/>
            </a:schemeClr>
          </a:solidFill>
        </p:spPr>
        <p:txBody>
          <a:bodyPr wrap="none" rtlCol="0">
            <a:spAutoFit/>
          </a:bodyPr>
          <a:lstStyle/>
          <a:p>
            <a:r>
              <a:rPr lang="en-GB" sz="2400" b="1" dirty="0"/>
              <a:t>Interpretability of  nonnegative matrix factorization </a:t>
            </a:r>
          </a:p>
        </p:txBody>
      </p:sp>
      <p:pic>
        <p:nvPicPr>
          <p:cNvPr id="5" name="Content Placeholder 4">
            <a:extLst>
              <a:ext uri="{FF2B5EF4-FFF2-40B4-BE49-F238E27FC236}">
                <a16:creationId xmlns:a16="http://schemas.microsoft.com/office/drawing/2014/main" id="{DD117925-A3A7-6A1D-4D1F-4AB0B0100FAB}"/>
              </a:ext>
            </a:extLst>
          </p:cNvPr>
          <p:cNvPicPr>
            <a:picLocks noChangeAspect="1"/>
          </p:cNvPicPr>
          <p:nvPr/>
        </p:nvPicPr>
        <p:blipFill>
          <a:blip r:embed="rId4"/>
          <a:stretch>
            <a:fillRect/>
          </a:stretch>
        </p:blipFill>
        <p:spPr>
          <a:xfrm>
            <a:off x="467270" y="2322227"/>
            <a:ext cx="4371405" cy="2004607"/>
          </a:xfrm>
          <a:prstGeom prst="rect">
            <a:avLst/>
          </a:prstGeom>
          <a:solidFill>
            <a:schemeClr val="accent4">
              <a:lumMod val="20000"/>
              <a:lumOff val="80000"/>
            </a:schemeClr>
          </a:solidFill>
        </p:spPr>
      </p:pic>
    </p:spTree>
    <p:extLst>
      <p:ext uri="{BB962C8B-B14F-4D97-AF65-F5344CB8AC3E}">
        <p14:creationId xmlns:p14="http://schemas.microsoft.com/office/powerpoint/2010/main" val="25170642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B2A08-2EBF-D046-AFC4-6AC8E7F66F21}"/>
              </a:ext>
            </a:extLst>
          </p:cNvPr>
          <p:cNvSpPr>
            <a:spLocks noGrp="1"/>
          </p:cNvSpPr>
          <p:nvPr>
            <p:ph type="title"/>
          </p:nvPr>
        </p:nvSpPr>
        <p:spPr/>
        <p:txBody>
          <a:bodyPr/>
          <a:lstStyle/>
          <a:p>
            <a:r>
              <a:rPr lang="en-GB" dirty="0"/>
              <a:t>LSA &amp; NNMF in </a:t>
            </a:r>
            <a:r>
              <a:rPr lang="en-GB" dirty="0" err="1"/>
              <a:t>Scikit</a:t>
            </a:r>
            <a:r>
              <a:rPr lang="en-GB" dirty="0"/>
              <a:t>-Learn </a:t>
            </a:r>
          </a:p>
        </p:txBody>
      </p:sp>
      <p:sp>
        <p:nvSpPr>
          <p:cNvPr id="3" name="Content Placeholder 2">
            <a:extLst>
              <a:ext uri="{FF2B5EF4-FFF2-40B4-BE49-F238E27FC236}">
                <a16:creationId xmlns:a16="http://schemas.microsoft.com/office/drawing/2014/main" id="{CA3A9D20-0DAF-0B47-BCCE-FE73B04C3D5A}"/>
              </a:ext>
            </a:extLst>
          </p:cNvPr>
          <p:cNvSpPr>
            <a:spLocks noGrp="1"/>
          </p:cNvSpPr>
          <p:nvPr>
            <p:ph idx="1"/>
          </p:nvPr>
        </p:nvSpPr>
        <p:spPr/>
        <p:txBody>
          <a:bodyPr>
            <a:normAutofit/>
          </a:bodyPr>
          <a:lstStyle/>
          <a:p>
            <a:pPr marL="0" indent="0">
              <a:buNone/>
            </a:pPr>
            <a:r>
              <a:rPr lang="en-GB" dirty="0"/>
              <a:t>from </a:t>
            </a:r>
            <a:r>
              <a:rPr lang="en-GB" dirty="0" err="1"/>
              <a:t>sklearn.decomposition</a:t>
            </a:r>
            <a:r>
              <a:rPr lang="en-GB" dirty="0"/>
              <a:t> import </a:t>
            </a:r>
            <a:r>
              <a:rPr lang="en-GB" dirty="0" err="1"/>
              <a:t>LatentDirichletAllocation</a:t>
            </a:r>
            <a:endParaRPr lang="en-GB" dirty="0"/>
          </a:p>
          <a:p>
            <a:pPr marL="0" indent="0">
              <a:buNone/>
            </a:pPr>
            <a:r>
              <a:rPr lang="en-GB" dirty="0"/>
              <a:t>from </a:t>
            </a:r>
            <a:r>
              <a:rPr lang="en-GB" dirty="0" err="1"/>
              <a:t>sklearn.decomposition</a:t>
            </a:r>
            <a:r>
              <a:rPr lang="en-GB" dirty="0"/>
              <a:t> import NMF</a:t>
            </a:r>
          </a:p>
          <a:p>
            <a:pPr marL="0" indent="0">
              <a:buNone/>
            </a:pPr>
            <a:endParaRPr lang="en-GB" dirty="0"/>
          </a:p>
          <a:p>
            <a:pPr marL="0" indent="0">
              <a:buNone/>
            </a:pPr>
            <a:r>
              <a:rPr lang="en-GB" dirty="0"/>
              <a:t>'LSA':       </a:t>
            </a:r>
            <a:r>
              <a:rPr lang="en-GB" dirty="0" err="1"/>
              <a:t>TruncatedSVD</a:t>
            </a:r>
            <a:r>
              <a:rPr lang="en-GB" dirty="0"/>
              <a:t>()</a:t>
            </a:r>
          </a:p>
          <a:p>
            <a:pPr marL="0" indent="0">
              <a:buNone/>
            </a:pPr>
            <a:r>
              <a:rPr lang="en-GB" dirty="0"/>
              <a:t>‘NMF':    NMF()</a:t>
            </a:r>
          </a:p>
          <a:p>
            <a:pPr marL="0" indent="0">
              <a:buNone/>
            </a:pPr>
            <a:r>
              <a:rPr lang="en-GB" dirty="0"/>
              <a:t>‘LDA’:   </a:t>
            </a:r>
            <a:r>
              <a:rPr lang="en-GB" dirty="0" err="1"/>
              <a:t>LatentDirichletAllocation</a:t>
            </a:r>
            <a:r>
              <a:rPr lang="en-GB" dirty="0"/>
              <a:t>()</a:t>
            </a:r>
          </a:p>
          <a:p>
            <a:pPr marL="0" indent="0">
              <a:buNone/>
            </a:pPr>
            <a:endParaRPr lang="en-GB" dirty="0"/>
          </a:p>
        </p:txBody>
      </p:sp>
      <p:sp>
        <p:nvSpPr>
          <p:cNvPr id="4" name="Footer Placeholder 3">
            <a:extLst>
              <a:ext uri="{FF2B5EF4-FFF2-40B4-BE49-F238E27FC236}">
                <a16:creationId xmlns:a16="http://schemas.microsoft.com/office/drawing/2014/main" id="{849B8ABD-999C-F045-9854-9774B780EDB2}"/>
              </a:ext>
            </a:extLst>
          </p:cNvPr>
          <p:cNvSpPr>
            <a:spLocks noGrp="1"/>
          </p:cNvSpPr>
          <p:nvPr>
            <p:ph type="ftr" sz="quarter" idx="11"/>
          </p:nvPr>
        </p:nvSpPr>
        <p:spPr/>
        <p:txBody>
          <a:bodyPr/>
          <a:lstStyle/>
          <a:p>
            <a:r>
              <a:rPr lang="en-CA"/>
              <a:t>F2021 AA  Applied Text Analytics</a:t>
            </a:r>
            <a:endParaRPr lang="en-US"/>
          </a:p>
        </p:txBody>
      </p:sp>
      <p:sp>
        <p:nvSpPr>
          <p:cNvPr id="5" name="TextBox 4">
            <a:extLst>
              <a:ext uri="{FF2B5EF4-FFF2-40B4-BE49-F238E27FC236}">
                <a16:creationId xmlns:a16="http://schemas.microsoft.com/office/drawing/2014/main" id="{033670E5-67B0-1442-9D06-692095BC6730}"/>
              </a:ext>
            </a:extLst>
          </p:cNvPr>
          <p:cNvSpPr txBox="1"/>
          <p:nvPr/>
        </p:nvSpPr>
        <p:spPr>
          <a:xfrm>
            <a:off x="7191631" y="3739684"/>
            <a:ext cx="3920432" cy="523220"/>
          </a:xfrm>
          <a:prstGeom prst="rect">
            <a:avLst/>
          </a:prstGeom>
          <a:noFill/>
        </p:spPr>
        <p:txBody>
          <a:bodyPr wrap="none" rtlCol="0">
            <a:spAutoFit/>
          </a:bodyPr>
          <a:lstStyle/>
          <a:p>
            <a:r>
              <a:rPr lang="en-GB" sz="2800" dirty="0"/>
              <a:t>Check also </a:t>
            </a:r>
            <a:r>
              <a:rPr lang="en-GB" sz="2800" dirty="0" err="1"/>
              <a:t>Gensim</a:t>
            </a:r>
            <a:r>
              <a:rPr lang="en-GB" sz="2800" dirty="0"/>
              <a:t> library</a:t>
            </a:r>
          </a:p>
        </p:txBody>
      </p:sp>
      <p:sp>
        <p:nvSpPr>
          <p:cNvPr id="6" name="TextBox 5">
            <a:extLst>
              <a:ext uri="{FF2B5EF4-FFF2-40B4-BE49-F238E27FC236}">
                <a16:creationId xmlns:a16="http://schemas.microsoft.com/office/drawing/2014/main" id="{D3098BC1-13C2-0A4B-89EB-6169D46390CC}"/>
              </a:ext>
            </a:extLst>
          </p:cNvPr>
          <p:cNvSpPr txBox="1"/>
          <p:nvPr/>
        </p:nvSpPr>
        <p:spPr>
          <a:xfrm>
            <a:off x="3056781" y="5712659"/>
            <a:ext cx="8055282" cy="369332"/>
          </a:xfrm>
          <a:prstGeom prst="rect">
            <a:avLst/>
          </a:prstGeom>
          <a:solidFill>
            <a:schemeClr val="accent4">
              <a:lumMod val="20000"/>
              <a:lumOff val="80000"/>
            </a:schemeClr>
          </a:solidFill>
        </p:spPr>
        <p:txBody>
          <a:bodyPr wrap="none" rtlCol="0">
            <a:spAutoFit/>
          </a:bodyPr>
          <a:lstStyle/>
          <a:p>
            <a:r>
              <a:rPr lang="en-GB" dirty="0"/>
              <a:t>Benjamin Bengfort, Rebecca </a:t>
            </a:r>
            <a:r>
              <a:rPr lang="en-GB" dirty="0" err="1"/>
              <a:t>Bilbro</a:t>
            </a:r>
            <a:r>
              <a:rPr lang="en-GB" dirty="0"/>
              <a:t>, Tony Ojeda. “Applied Text Analysis with Python.”</a:t>
            </a:r>
          </a:p>
        </p:txBody>
      </p:sp>
    </p:spTree>
    <p:extLst>
      <p:ext uri="{BB962C8B-B14F-4D97-AF65-F5344CB8AC3E}">
        <p14:creationId xmlns:p14="http://schemas.microsoft.com/office/powerpoint/2010/main" val="370436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F269-3A5F-5447-ACCA-E75B94A757D9}"/>
              </a:ext>
            </a:extLst>
          </p:cNvPr>
          <p:cNvSpPr>
            <a:spLocks noGrp="1"/>
          </p:cNvSpPr>
          <p:nvPr>
            <p:ph type="title"/>
          </p:nvPr>
        </p:nvSpPr>
        <p:spPr/>
        <p:txBody>
          <a:bodyPr/>
          <a:lstStyle/>
          <a:p>
            <a:r>
              <a:rPr lang="en-GB" dirty="0"/>
              <a:t>LDA vs. LSA</a:t>
            </a:r>
          </a:p>
        </p:txBody>
      </p:sp>
      <p:sp>
        <p:nvSpPr>
          <p:cNvPr id="3" name="Content Placeholder 2">
            <a:extLst>
              <a:ext uri="{FF2B5EF4-FFF2-40B4-BE49-F238E27FC236}">
                <a16:creationId xmlns:a16="http://schemas.microsoft.com/office/drawing/2014/main" id="{386985BA-6B1C-B841-98AB-EE9DA452BA72}"/>
              </a:ext>
            </a:extLst>
          </p:cNvPr>
          <p:cNvSpPr>
            <a:spLocks noGrp="1"/>
          </p:cNvSpPr>
          <p:nvPr>
            <p:ph idx="1"/>
          </p:nvPr>
        </p:nvSpPr>
        <p:spPr/>
        <p:txBody>
          <a:bodyPr>
            <a:normAutofit/>
          </a:bodyPr>
          <a:lstStyle/>
          <a:p>
            <a:r>
              <a:rPr lang="en-GB" dirty="0"/>
              <a:t>Latent Dirichlet Allocation works by abstracting topics from documents.</a:t>
            </a:r>
          </a:p>
          <a:p>
            <a:endParaRPr lang="en-GB" dirty="0"/>
          </a:p>
          <a:p>
            <a:r>
              <a:rPr lang="en-GB" dirty="0"/>
              <a:t>Topics can be be used to score documents by their proportion of topical terms</a:t>
            </a:r>
          </a:p>
          <a:p>
            <a:endParaRPr lang="en-GB" dirty="0"/>
          </a:p>
          <a:p>
            <a:r>
              <a:rPr lang="en-GB" dirty="0"/>
              <a:t>Latent Semantic Analysis simply finds groups of documents with the same words</a:t>
            </a:r>
          </a:p>
          <a:p>
            <a:endParaRPr lang="en-GB" dirty="0"/>
          </a:p>
        </p:txBody>
      </p:sp>
      <p:sp>
        <p:nvSpPr>
          <p:cNvPr id="4" name="Footer Placeholder 3">
            <a:extLst>
              <a:ext uri="{FF2B5EF4-FFF2-40B4-BE49-F238E27FC236}">
                <a16:creationId xmlns:a16="http://schemas.microsoft.com/office/drawing/2014/main" id="{07EB6EFE-572F-A341-A281-74B486444452}"/>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1532065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dirty="0"/>
              <a:t>Summary</a:t>
            </a:r>
          </a:p>
        </p:txBody>
      </p:sp>
      <p:sp>
        <p:nvSpPr>
          <p:cNvPr id="3" name="Content Placeholder 2"/>
          <p:cNvSpPr>
            <a:spLocks noGrp="1"/>
          </p:cNvSpPr>
          <p:nvPr>
            <p:ph idx="1"/>
          </p:nvPr>
        </p:nvSpPr>
        <p:spPr>
          <a:xfrm>
            <a:off x="838200" y="1507525"/>
            <a:ext cx="10515600" cy="4848826"/>
          </a:xfrm>
        </p:spPr>
        <p:txBody>
          <a:bodyPr>
            <a:normAutofit/>
          </a:bodyPr>
          <a:lstStyle/>
          <a:p>
            <a:pPr marL="0" indent="0">
              <a:buNone/>
            </a:pPr>
            <a:r>
              <a:rPr lang="en-US" altLang="en-US" sz="2400" b="1" dirty="0"/>
              <a:t>Which models works best?</a:t>
            </a:r>
          </a:p>
          <a:p>
            <a:r>
              <a:rPr lang="en-US" altLang="en-US" sz="2400" dirty="0"/>
              <a:t>the best model will depend a great deal on the corpus you are working with and the goals of your application.</a:t>
            </a:r>
          </a:p>
          <a:p>
            <a:r>
              <a:rPr lang="en-US" altLang="en-US" sz="2400" dirty="0"/>
              <a:t>LSA is sometimes considered better for learning descriptive topics, which is helpful with longer documents and more diffuse corpora. </a:t>
            </a:r>
          </a:p>
          <a:p>
            <a:r>
              <a:rPr lang="en-US" altLang="en-US" sz="2400" dirty="0"/>
              <a:t>Latent Dirichlet Allocation and non-negative matrix factorization, on the other hand, can be better for learning compact topics, which is useful for creating succinct labels from topics.</a:t>
            </a:r>
          </a:p>
          <a:p>
            <a:pPr marL="0" indent="0">
              <a:buNone/>
            </a:pPr>
            <a:endParaRPr lang="en-US" altLang="en-US" sz="2400" dirty="0"/>
          </a:p>
          <a:p>
            <a:pPr marL="0" indent="0">
              <a:buNone/>
            </a:pPr>
            <a:r>
              <a:rPr lang="en-US" altLang="en-US" sz="2400" dirty="0"/>
              <a:t>However, most topic models suffer from the problem of multiple local maxima</a:t>
            </a:r>
          </a:p>
          <a:p>
            <a:pPr lvl="1"/>
            <a:r>
              <a:rPr lang="en-US" altLang="en-US" dirty="0"/>
              <a:t>Make it hard to reproduce research results</a:t>
            </a:r>
          </a:p>
          <a:p>
            <a:pPr lvl="1"/>
            <a:r>
              <a:rPr lang="en-US" altLang="en-US" dirty="0"/>
              <a:t>Make it hard to interpret results in real applications</a:t>
            </a:r>
            <a:r>
              <a:rPr lang="en-US" altLang="en-US" sz="1600" dirty="0"/>
              <a:t>	</a:t>
            </a:r>
            <a:endParaRPr lang="en-US" altLang="en-US" sz="1800" dirty="0"/>
          </a:p>
        </p:txBody>
      </p:sp>
      <p:sp>
        <p:nvSpPr>
          <p:cNvPr id="5" name="Footer Placeholder 4"/>
          <p:cNvSpPr>
            <a:spLocks noGrp="1"/>
          </p:cNvSpPr>
          <p:nvPr>
            <p:ph type="ftr" sz="quarter" idx="11"/>
          </p:nvPr>
        </p:nvSpPr>
        <p:spPr/>
        <p:txBody>
          <a:bodyPr/>
          <a:lstStyle/>
          <a:p>
            <a:r>
              <a:rPr lang="en-US"/>
              <a:t>F2021 AA  Applied Text Analytics</a:t>
            </a:r>
          </a:p>
        </p:txBody>
      </p:sp>
    </p:spTree>
    <p:extLst>
      <p:ext uri="{BB962C8B-B14F-4D97-AF65-F5344CB8AC3E}">
        <p14:creationId xmlns:p14="http://schemas.microsoft.com/office/powerpoint/2010/main" val="1441082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CA30-709D-574A-9AD3-8A850FFCAE63}"/>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Take home</a:t>
            </a:r>
          </a:p>
        </p:txBody>
      </p:sp>
      <p:sp>
        <p:nvSpPr>
          <p:cNvPr id="3" name="Content Placeholder 2">
            <a:extLst>
              <a:ext uri="{FF2B5EF4-FFF2-40B4-BE49-F238E27FC236}">
                <a16:creationId xmlns:a16="http://schemas.microsoft.com/office/drawing/2014/main" id="{B81211E3-2833-C94E-A836-855AE784F568}"/>
              </a:ext>
            </a:extLst>
          </p:cNvPr>
          <p:cNvSpPr>
            <a:spLocks noGrp="1"/>
          </p:cNvSpPr>
          <p:nvPr>
            <p:ph idx="1"/>
          </p:nvPr>
        </p:nvSpPr>
        <p:spPr>
          <a:xfrm>
            <a:off x="838200" y="1416424"/>
            <a:ext cx="10515600" cy="4760539"/>
          </a:xfrm>
        </p:spPr>
        <p:txBody>
          <a:bodyPr>
            <a:normAutofit/>
          </a:bodyPr>
          <a:lstStyle/>
          <a:p>
            <a:endParaRPr lang="en-GB" dirty="0">
              <a:effectLst>
                <a:outerShdw blurRad="38100" dist="38100" dir="2700000" algn="tl">
                  <a:srgbClr val="000000">
                    <a:alpha val="43137"/>
                  </a:srgbClr>
                </a:outerShdw>
              </a:effectLst>
            </a:endParaRPr>
          </a:p>
          <a:p>
            <a:r>
              <a:rPr lang="en-GB" dirty="0">
                <a:solidFill>
                  <a:schemeClr val="accent2">
                    <a:lumMod val="75000"/>
                  </a:schemeClr>
                </a:solidFill>
                <a:effectLst>
                  <a:outerShdw blurRad="38100" dist="38100" dir="2700000" algn="tl">
                    <a:srgbClr val="000000">
                      <a:alpha val="43137"/>
                    </a:srgbClr>
                  </a:outerShdw>
                </a:effectLst>
              </a:rPr>
              <a:t>Today lab5 (Movie Review Example) </a:t>
            </a:r>
          </a:p>
          <a:p>
            <a:pPr marL="0" indent="0">
              <a:buNone/>
            </a:pPr>
            <a:r>
              <a:rPr lang="en-US" dirty="0"/>
              <a:t>See Python notebook for detailed information on references &amp; code. You will practice:</a:t>
            </a:r>
          </a:p>
          <a:p>
            <a:pPr lvl="1"/>
            <a:r>
              <a:rPr lang="en-US" dirty="0"/>
              <a:t>Topic Modelling</a:t>
            </a:r>
          </a:p>
          <a:p>
            <a:pPr lvl="1"/>
            <a:r>
              <a:rPr lang="en-CA" dirty="0"/>
              <a:t>Topic Model Visualization using </a:t>
            </a:r>
            <a:r>
              <a:rPr lang="en-CA" dirty="0" err="1"/>
              <a:t>pyLDAvis</a:t>
            </a:r>
            <a:endParaRPr lang="en-CA" dirty="0"/>
          </a:p>
          <a:p>
            <a:pPr lvl="1"/>
            <a:endParaRPr lang="en-US" dirty="0"/>
          </a:p>
          <a:p>
            <a:pPr lvl="1"/>
            <a:endParaRPr lang="en-US" dirty="0"/>
          </a:p>
          <a:p>
            <a:pPr lvl="1"/>
            <a:endParaRPr lang="en-US" dirty="0"/>
          </a:p>
          <a:p>
            <a:pPr lvl="1"/>
            <a:endParaRPr lang="en-US" dirty="0"/>
          </a:p>
          <a:p>
            <a:endParaRPr lang="en-CA" dirty="0"/>
          </a:p>
          <a:p>
            <a:endParaRPr lang="en-US" dirty="0"/>
          </a:p>
        </p:txBody>
      </p:sp>
      <p:sp>
        <p:nvSpPr>
          <p:cNvPr id="4" name="Footer Placeholder 3">
            <a:extLst>
              <a:ext uri="{FF2B5EF4-FFF2-40B4-BE49-F238E27FC236}">
                <a16:creationId xmlns:a16="http://schemas.microsoft.com/office/drawing/2014/main" id="{C0D4E82E-7DC1-BD43-BB47-E777572D5158}"/>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5633706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D6D0-E47C-A244-B62A-35FC3FED1364}"/>
              </a:ext>
            </a:extLst>
          </p:cNvPr>
          <p:cNvSpPr>
            <a:spLocks noGrp="1"/>
          </p:cNvSpPr>
          <p:nvPr>
            <p:ph type="title"/>
          </p:nvPr>
        </p:nvSpPr>
        <p:spPr/>
        <p:txBody>
          <a:bodyPr>
            <a:normAutofit/>
          </a:bodyPr>
          <a:lstStyle/>
          <a:p>
            <a:r>
              <a:rPr lang="en-GB" sz="4000" dirty="0">
                <a:solidFill>
                  <a:schemeClr val="accent2">
                    <a:lumMod val="75000"/>
                  </a:schemeClr>
                </a:solidFill>
                <a:effectLst>
                  <a:outerShdw blurRad="38100" dist="38100" dir="2700000" algn="tl">
                    <a:srgbClr val="000000">
                      <a:alpha val="43137"/>
                    </a:srgbClr>
                  </a:outerShdw>
                </a:effectLst>
              </a:rPr>
              <a:t>References</a:t>
            </a:r>
          </a:p>
        </p:txBody>
      </p:sp>
      <p:sp>
        <p:nvSpPr>
          <p:cNvPr id="3" name="Content Placeholder 2">
            <a:extLst>
              <a:ext uri="{FF2B5EF4-FFF2-40B4-BE49-F238E27FC236}">
                <a16:creationId xmlns:a16="http://schemas.microsoft.com/office/drawing/2014/main" id="{39F2BCCC-BF6E-1943-ACEA-B2C534B9DADD}"/>
              </a:ext>
            </a:extLst>
          </p:cNvPr>
          <p:cNvSpPr>
            <a:spLocks noGrp="1"/>
          </p:cNvSpPr>
          <p:nvPr>
            <p:ph idx="1"/>
          </p:nvPr>
        </p:nvSpPr>
        <p:spPr/>
        <p:txBody>
          <a:bodyPr>
            <a:normAutofit fontScale="92500"/>
          </a:bodyPr>
          <a:lstStyle/>
          <a:p>
            <a:r>
              <a:rPr lang="en-GB" dirty="0"/>
              <a:t>Benjamin Bengfort, Rebecca </a:t>
            </a:r>
            <a:r>
              <a:rPr lang="en-GB" dirty="0" err="1"/>
              <a:t>Bilbro</a:t>
            </a:r>
            <a:r>
              <a:rPr lang="en-GB" dirty="0"/>
              <a:t>, Tony Ojeda. “Applied Text Analysis with Python. </a:t>
            </a:r>
          </a:p>
          <a:p>
            <a:pPr marL="0" indent="0">
              <a:buNone/>
            </a:pPr>
            <a:r>
              <a:rPr lang="en-GB" b="1" dirty="0">
                <a:solidFill>
                  <a:srgbClr val="C00000"/>
                </a:solidFill>
              </a:rPr>
              <a:t>( Interesting pipelines)</a:t>
            </a:r>
            <a:r>
              <a:rPr lang="ar-SA" b="1" dirty="0">
                <a:solidFill>
                  <a:srgbClr val="C00000"/>
                </a:solidFill>
              </a:rPr>
              <a:t> </a:t>
            </a:r>
            <a:r>
              <a:rPr lang="en-US" b="1" dirty="0">
                <a:solidFill>
                  <a:srgbClr val="C00000"/>
                </a:solidFill>
              </a:rPr>
              <a:t>- check Part II Overview on Workflows &amp; Pipelines</a:t>
            </a:r>
            <a:endParaRPr lang="en-GB" b="1" dirty="0">
              <a:solidFill>
                <a:srgbClr val="C00000"/>
              </a:solidFill>
            </a:endParaRPr>
          </a:p>
          <a:p>
            <a:endParaRPr lang="en-GB" dirty="0"/>
          </a:p>
          <a:p>
            <a:r>
              <a:rPr lang="en-CA" dirty="0">
                <a:solidFill>
                  <a:schemeClr val="tx2"/>
                </a:solidFill>
              </a:rPr>
              <a:t>Chapter 7: An Introduction to Machine Learning with Python by Andreas C. </a:t>
            </a:r>
            <a:r>
              <a:rPr lang="en-CA" dirty="0" err="1">
                <a:solidFill>
                  <a:schemeClr val="tx2"/>
                </a:solidFill>
              </a:rPr>
              <a:t>Müller</a:t>
            </a:r>
            <a:r>
              <a:rPr lang="en-CA" dirty="0">
                <a:solidFill>
                  <a:schemeClr val="tx2"/>
                </a:solidFill>
              </a:rPr>
              <a:t> and Sarah Guido (O’Reilly). (Movie Review Example)</a:t>
            </a:r>
          </a:p>
          <a:p>
            <a:endParaRPr lang="en-GB" dirty="0"/>
          </a:p>
          <a:p>
            <a:r>
              <a:rPr lang="en-GB" b="1" dirty="0"/>
              <a:t>Charu C. Aggarwal. “Machine Learning for Text. (SVD/LDA-NNMF-Cat/Car example)</a:t>
            </a:r>
          </a:p>
          <a:p>
            <a:endParaRPr lang="en-GB" dirty="0"/>
          </a:p>
        </p:txBody>
      </p:sp>
      <p:sp>
        <p:nvSpPr>
          <p:cNvPr id="4" name="Footer Placeholder 3">
            <a:extLst>
              <a:ext uri="{FF2B5EF4-FFF2-40B4-BE49-F238E27FC236}">
                <a16:creationId xmlns:a16="http://schemas.microsoft.com/office/drawing/2014/main" id="{BF41D253-834D-374D-859E-561A7FB9A265}"/>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3903408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430A01-A4FF-DE47-B02A-3991E623B29E}"/>
              </a:ext>
            </a:extLst>
          </p:cNvPr>
          <p:cNvSpPr>
            <a:spLocks noGrp="1"/>
          </p:cNvSpPr>
          <p:nvPr>
            <p:ph type="title"/>
          </p:nvPr>
        </p:nvSpPr>
        <p:spPr/>
        <p:txBody>
          <a:bodyPr/>
          <a:lstStyle/>
          <a:p>
            <a:r>
              <a:rPr lang="en-GB" dirty="0"/>
              <a:t>Another Example</a:t>
            </a:r>
          </a:p>
        </p:txBody>
      </p:sp>
      <p:pic>
        <p:nvPicPr>
          <p:cNvPr id="8" name="Content Placeholder 7">
            <a:extLst>
              <a:ext uri="{FF2B5EF4-FFF2-40B4-BE49-F238E27FC236}">
                <a16:creationId xmlns:a16="http://schemas.microsoft.com/office/drawing/2014/main" id="{6EF17FD9-54EE-3E47-87C8-AB655A9679C5}"/>
              </a:ext>
            </a:extLst>
          </p:cNvPr>
          <p:cNvPicPr>
            <a:picLocks noGrp="1" noChangeAspect="1"/>
          </p:cNvPicPr>
          <p:nvPr>
            <p:ph sz="half" idx="1"/>
          </p:nvPr>
        </p:nvPicPr>
        <p:blipFill>
          <a:blip r:embed="rId2"/>
          <a:stretch>
            <a:fillRect/>
          </a:stretch>
        </p:blipFill>
        <p:spPr>
          <a:xfrm>
            <a:off x="590549" y="1870075"/>
            <a:ext cx="5429251" cy="3825875"/>
          </a:xfrm>
          <a:prstGeom prst="rect">
            <a:avLst/>
          </a:prstGeom>
        </p:spPr>
      </p:pic>
      <p:sp>
        <p:nvSpPr>
          <p:cNvPr id="4" name="Footer Placeholder 3">
            <a:extLst>
              <a:ext uri="{FF2B5EF4-FFF2-40B4-BE49-F238E27FC236}">
                <a16:creationId xmlns:a16="http://schemas.microsoft.com/office/drawing/2014/main" id="{985E5027-FA1A-BE45-8874-7B5FA685879D}"/>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483025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1477C-09AF-804F-BCCF-B1C563C30EFE}"/>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Some Links &amp; practitioners codes</a:t>
            </a:r>
          </a:p>
        </p:txBody>
      </p:sp>
      <p:sp>
        <p:nvSpPr>
          <p:cNvPr id="3" name="Content Placeholder 2">
            <a:extLst>
              <a:ext uri="{FF2B5EF4-FFF2-40B4-BE49-F238E27FC236}">
                <a16:creationId xmlns:a16="http://schemas.microsoft.com/office/drawing/2014/main" id="{115037BD-5328-5546-91A4-2F5C198587DE}"/>
              </a:ext>
            </a:extLst>
          </p:cNvPr>
          <p:cNvSpPr>
            <a:spLocks noGrp="1"/>
          </p:cNvSpPr>
          <p:nvPr>
            <p:ph idx="1"/>
          </p:nvPr>
        </p:nvSpPr>
        <p:spPr>
          <a:xfrm>
            <a:off x="838200" y="1825624"/>
            <a:ext cx="10515600" cy="4816913"/>
          </a:xfrm>
        </p:spPr>
        <p:txBody>
          <a:bodyPr>
            <a:normAutofit fontScale="77500" lnSpcReduction="20000"/>
          </a:bodyPr>
          <a:lstStyle/>
          <a:p>
            <a:pPr marL="0" indent="0">
              <a:buNone/>
            </a:pPr>
            <a:r>
              <a:rPr lang="en-US" dirty="0"/>
              <a:t> Practical tips (could be useful)</a:t>
            </a:r>
            <a:endParaRPr lang="en-CA" dirty="0"/>
          </a:p>
          <a:p>
            <a:r>
              <a:rPr lang="en-US" u="sng" dirty="0">
                <a:hlinkClick r:id="rId2"/>
              </a:rPr>
              <a:t>https://www.kdnuggets.com/2019/09/overview-topics-extraction-python-latent-dirichlet-allocation.html</a:t>
            </a:r>
            <a:r>
              <a:rPr lang="en-US" u="sng" dirty="0"/>
              <a:t>   </a:t>
            </a:r>
            <a:endParaRPr lang="en-CA" dirty="0"/>
          </a:p>
          <a:p>
            <a:pPr marL="0" indent="0">
              <a:buNone/>
            </a:pPr>
            <a:r>
              <a:rPr lang="en-US" dirty="0"/>
              <a:t> Advanced</a:t>
            </a:r>
            <a:endParaRPr lang="en-CA" dirty="0"/>
          </a:p>
          <a:p>
            <a:r>
              <a:rPr lang="en-US" u="sng" dirty="0">
                <a:hlinkClick r:id="rId3"/>
              </a:rPr>
              <a:t>https://www.kdnuggets.com/2018/08/topic-modeling-lsa-plsa-lda-lda2vec.html</a:t>
            </a:r>
            <a:endParaRPr lang="en-CA" dirty="0"/>
          </a:p>
          <a:p>
            <a:endParaRPr lang="en-CA" dirty="0"/>
          </a:p>
          <a:p>
            <a:pPr marL="0" indent="0">
              <a:buNone/>
            </a:pPr>
            <a:r>
              <a:rPr lang="en-US" dirty="0"/>
              <a:t> NLTK - </a:t>
            </a:r>
            <a:r>
              <a:rPr lang="en-US" dirty="0" err="1"/>
              <a:t>Gensim</a:t>
            </a:r>
            <a:endParaRPr lang="en-CA" dirty="0"/>
          </a:p>
          <a:p>
            <a:r>
              <a:rPr lang="en-US" u="sng" dirty="0">
                <a:hlinkClick r:id="rId4"/>
              </a:rPr>
              <a:t>https://towardsdatascience.com/topic-modelling-in-python-with-nltk-and-gensim-4ef03213cd21</a:t>
            </a:r>
            <a:endParaRPr lang="en-CA" dirty="0"/>
          </a:p>
          <a:p>
            <a:pPr marL="0" indent="0">
              <a:buNone/>
            </a:pPr>
            <a:r>
              <a:rPr lang="en-US" dirty="0"/>
              <a:t> </a:t>
            </a:r>
            <a:r>
              <a:rPr lang="en-US" dirty="0" err="1"/>
              <a:t>PyLDAvis</a:t>
            </a:r>
            <a:r>
              <a:rPr lang="en-US" dirty="0"/>
              <a:t> (Visualization) </a:t>
            </a:r>
            <a:endParaRPr lang="en-CA" dirty="0"/>
          </a:p>
          <a:p>
            <a:r>
              <a:rPr lang="en-US" u="sng" dirty="0">
                <a:hlinkClick r:id="rId5"/>
              </a:rPr>
              <a:t>http://medium.com/@sherryqixuan/topic-modeling-and-pyldavis-visualization-86a543e21f58</a:t>
            </a:r>
            <a:endParaRPr lang="en-US" u="sng" dirty="0"/>
          </a:p>
          <a:p>
            <a:r>
              <a:rPr lang="en-US" u="sng" dirty="0">
                <a:hlinkClick r:id="rId6"/>
              </a:rPr>
              <a:t>https://towardsdatascience.com/topic-model-visualization-using-pyldavis-fecd7c18fbf6</a:t>
            </a:r>
            <a:endParaRPr lang="en-US" u="sng" dirty="0"/>
          </a:p>
          <a:p>
            <a:endParaRPr lang="en-US" u="sng" dirty="0"/>
          </a:p>
          <a:p>
            <a:endParaRPr lang="en-CA" dirty="0"/>
          </a:p>
          <a:p>
            <a:endParaRPr lang="en-GB" dirty="0"/>
          </a:p>
        </p:txBody>
      </p:sp>
      <p:sp>
        <p:nvSpPr>
          <p:cNvPr id="4" name="Footer Placeholder 3">
            <a:extLst>
              <a:ext uri="{FF2B5EF4-FFF2-40B4-BE49-F238E27FC236}">
                <a16:creationId xmlns:a16="http://schemas.microsoft.com/office/drawing/2014/main" id="{8E1B92DD-C7A1-A44E-BFBA-019E722284E2}"/>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3532183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E994C3-5CEF-6641-8F0E-68554B78E55B}"/>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4DD12564-D2C8-C343-A2A0-30F53A4EA5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77084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3430A01-A4FF-DE47-B02A-3991E623B29E}"/>
              </a:ext>
            </a:extLst>
          </p:cNvPr>
          <p:cNvSpPr>
            <a:spLocks noGrp="1"/>
          </p:cNvSpPr>
          <p:nvPr>
            <p:ph type="title"/>
          </p:nvPr>
        </p:nvSpPr>
        <p:spPr/>
        <p:txBody>
          <a:bodyPr/>
          <a:lstStyle/>
          <a:p>
            <a:r>
              <a:rPr lang="en-GB" dirty="0"/>
              <a:t>Another Example ( Iris Data)</a:t>
            </a:r>
          </a:p>
        </p:txBody>
      </p:sp>
      <p:pic>
        <p:nvPicPr>
          <p:cNvPr id="8" name="Content Placeholder 7">
            <a:extLst>
              <a:ext uri="{FF2B5EF4-FFF2-40B4-BE49-F238E27FC236}">
                <a16:creationId xmlns:a16="http://schemas.microsoft.com/office/drawing/2014/main" id="{6EF17FD9-54EE-3E47-87C8-AB655A9679C5}"/>
              </a:ext>
            </a:extLst>
          </p:cNvPr>
          <p:cNvPicPr>
            <a:picLocks noGrp="1" noChangeAspect="1"/>
          </p:cNvPicPr>
          <p:nvPr>
            <p:ph sz="half" idx="1"/>
          </p:nvPr>
        </p:nvPicPr>
        <p:blipFill>
          <a:blip r:embed="rId3"/>
          <a:stretch>
            <a:fillRect/>
          </a:stretch>
        </p:blipFill>
        <p:spPr>
          <a:xfrm>
            <a:off x="590549" y="1870075"/>
            <a:ext cx="5429251" cy="3825875"/>
          </a:xfrm>
          <a:prstGeom prst="rect">
            <a:avLst/>
          </a:prstGeom>
        </p:spPr>
      </p:pic>
      <p:pic>
        <p:nvPicPr>
          <p:cNvPr id="2" name="Content Placeholder 1">
            <a:extLst>
              <a:ext uri="{FF2B5EF4-FFF2-40B4-BE49-F238E27FC236}">
                <a16:creationId xmlns:a16="http://schemas.microsoft.com/office/drawing/2014/main" id="{46F5543B-65B7-084B-9189-730D9E6D5D7D}"/>
              </a:ext>
            </a:extLst>
          </p:cNvPr>
          <p:cNvPicPr>
            <a:picLocks noGrp="1" noChangeAspect="1"/>
          </p:cNvPicPr>
          <p:nvPr>
            <p:ph sz="half" idx="2"/>
          </p:nvPr>
        </p:nvPicPr>
        <p:blipFill>
          <a:blip r:embed="rId4"/>
          <a:stretch>
            <a:fillRect/>
          </a:stretch>
        </p:blipFill>
        <p:spPr>
          <a:xfrm>
            <a:off x="5587999" y="1870075"/>
            <a:ext cx="6013452" cy="4283075"/>
          </a:xfrm>
          <a:prstGeom prst="rect">
            <a:avLst/>
          </a:prstGeom>
        </p:spPr>
      </p:pic>
      <p:sp>
        <p:nvSpPr>
          <p:cNvPr id="4" name="Footer Placeholder 3">
            <a:extLst>
              <a:ext uri="{FF2B5EF4-FFF2-40B4-BE49-F238E27FC236}">
                <a16:creationId xmlns:a16="http://schemas.microsoft.com/office/drawing/2014/main" id="{985E5027-FA1A-BE45-8874-7B5FA685879D}"/>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2337618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3351-2CDC-8F46-91C4-24983AA08A63}"/>
              </a:ext>
            </a:extLst>
          </p:cNvPr>
          <p:cNvSpPr>
            <a:spLocks noGrp="1"/>
          </p:cNvSpPr>
          <p:nvPr>
            <p:ph type="title"/>
          </p:nvPr>
        </p:nvSpPr>
        <p:spPr/>
        <p:txBody>
          <a:bodyPr>
            <a:normAutofit/>
          </a:bodyPr>
          <a:lstStyle/>
          <a:p>
            <a:pPr algn="l"/>
            <a:r>
              <a:rPr lang="en-GB" sz="3200" dirty="0">
                <a:solidFill>
                  <a:schemeClr val="accent2">
                    <a:lumMod val="75000"/>
                  </a:schemeClr>
                </a:solidFill>
                <a:effectLst>
                  <a:outerShdw blurRad="38100" dist="38100" dir="2700000" algn="tl">
                    <a:srgbClr val="000000">
                      <a:alpha val="43137"/>
                    </a:srgbClr>
                  </a:outerShdw>
                </a:effectLst>
              </a:rPr>
              <a:t>Clustering text documents</a:t>
            </a:r>
            <a:br>
              <a:rPr lang="en-GB" sz="3200" dirty="0"/>
            </a:br>
            <a:endParaRPr lang="en-GB" sz="3200" dirty="0"/>
          </a:p>
        </p:txBody>
      </p:sp>
      <p:sp>
        <p:nvSpPr>
          <p:cNvPr id="3" name="Content Placeholder 2">
            <a:extLst>
              <a:ext uri="{FF2B5EF4-FFF2-40B4-BE49-F238E27FC236}">
                <a16:creationId xmlns:a16="http://schemas.microsoft.com/office/drawing/2014/main" id="{CA184B6F-52D2-624A-A06B-950318CCD254}"/>
              </a:ext>
            </a:extLst>
          </p:cNvPr>
          <p:cNvSpPr>
            <a:spLocks noGrp="1"/>
          </p:cNvSpPr>
          <p:nvPr>
            <p:ph idx="1"/>
          </p:nvPr>
        </p:nvSpPr>
        <p:spPr>
          <a:xfrm>
            <a:off x="1028699" y="1417639"/>
            <a:ext cx="10629901" cy="4368564"/>
          </a:xfrm>
        </p:spPr>
        <p:txBody>
          <a:bodyPr>
            <a:normAutofit/>
          </a:bodyPr>
          <a:lstStyle/>
          <a:p>
            <a:r>
              <a:rPr lang="en-GB" dirty="0"/>
              <a:t>Clustering algorithms aim to discover hidden structure in unlabelled data using features to organize instances into meaningfully dissimilar groups. </a:t>
            </a:r>
          </a:p>
          <a:p>
            <a:endParaRPr lang="en-GB" dirty="0"/>
          </a:p>
          <a:p>
            <a:r>
              <a:rPr lang="en-GB" dirty="0"/>
              <a:t>With </a:t>
            </a:r>
            <a:r>
              <a:rPr lang="en-GB" u="sng" dirty="0"/>
              <a:t>text data</a:t>
            </a:r>
            <a:r>
              <a:rPr lang="en-GB" dirty="0"/>
              <a:t>, each instance is a single document or utterance, and the </a:t>
            </a:r>
            <a:r>
              <a:rPr lang="en-GB" dirty="0">
                <a:solidFill>
                  <a:srgbClr val="C00000"/>
                </a:solidFill>
              </a:rPr>
              <a:t>features are its tokens, vocabulary, structure, metadata, etc</a:t>
            </a:r>
            <a:r>
              <a:rPr lang="en-GB" dirty="0"/>
              <a:t>.</a:t>
            </a:r>
          </a:p>
          <a:p>
            <a:endParaRPr lang="en-GB" dirty="0"/>
          </a:p>
          <a:p>
            <a:r>
              <a:rPr lang="en-GB" dirty="0"/>
              <a:t>Unsupervised approaches can be incredibly useful for exploratory text analysis</a:t>
            </a:r>
          </a:p>
          <a:p>
            <a:endParaRPr lang="en-GB" dirty="0"/>
          </a:p>
          <a:p>
            <a:endParaRPr lang="en-GB" dirty="0"/>
          </a:p>
          <a:p>
            <a:endParaRPr lang="en-GB" dirty="0"/>
          </a:p>
        </p:txBody>
      </p:sp>
      <p:sp>
        <p:nvSpPr>
          <p:cNvPr id="4" name="Footer Placeholder 3">
            <a:extLst>
              <a:ext uri="{FF2B5EF4-FFF2-40B4-BE49-F238E27FC236}">
                <a16:creationId xmlns:a16="http://schemas.microsoft.com/office/drawing/2014/main" id="{6157880B-895E-E44D-86E6-EFB1E348FD87}"/>
              </a:ext>
            </a:extLst>
          </p:cNvPr>
          <p:cNvSpPr>
            <a:spLocks noGrp="1"/>
          </p:cNvSpPr>
          <p:nvPr>
            <p:ph type="ftr" sz="quarter" idx="11"/>
          </p:nvPr>
        </p:nvSpPr>
        <p:spPr/>
        <p:txBody>
          <a:bodyPr/>
          <a:lstStyle/>
          <a:p>
            <a:r>
              <a:rPr lang="en-CA"/>
              <a:t>F2021 AA  Applied Text Analytics</a:t>
            </a:r>
            <a:endParaRPr lang="en-US"/>
          </a:p>
        </p:txBody>
      </p:sp>
    </p:spTree>
    <p:extLst>
      <p:ext uri="{BB962C8B-B14F-4D97-AF65-F5344CB8AC3E}">
        <p14:creationId xmlns:p14="http://schemas.microsoft.com/office/powerpoint/2010/main" val="374369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8.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usepackage[usenames]{color}&#10;\pagestyle{empty}&#10;\begin{document}&#10;&#10;\color[rgb]{0,0,0}&#10;$\mathbf{X} \approx \mathbf{U} \mathbf{\Sigma} \mathbf{V}^T = \sum_i \sigma_i \mathbf{u}_i \circ\mathbf{v}_i$&#10;\end{document}&#10;"/>
  <p:tag name="FILENAME" val="TP_tmp"/>
  <p:tag name="FORMAT" val="pngmono"/>
  <p:tag name="RES" val="1200"/>
  <p:tag name="BLEND" val="0"/>
  <p:tag name="TRANSPARENT" val="1"/>
  <p:tag name="TBUG" val="0"/>
  <p:tag name="ALLOWFS" val="0"/>
  <p:tag name="MAGNIFICATION" val="2000"/>
  <p:tag name="ORIGWIDTH" val="246"/>
  <p:tag name="PICTUREFILESIZE" val="11566"/>
</p:tagLst>
</file>

<file path=ppt/tags/tag3.xml><?xml version="1.0" encoding="utf-8"?>
<p:tagLst xmlns:a="http://schemas.openxmlformats.org/drawingml/2006/main" xmlns:r="http://schemas.openxmlformats.org/officeDocument/2006/relationships" xmlns:p="http://schemas.openxmlformats.org/presentationml/2006/main">
  <p:tag name="TIMING" val="|38.3"/>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usepackage[usenames]{color}&#10;\pagestyle{empty}&#10;\begin{document}&#10;&#10;\color[rgb]{0,0,0}&#10;$\mathbf{X} \approx \mathbf{U} \mathbf{\Sigma} \mathbf{V}^T = \sum_i \sigma_i \mathbf{u}_i \circ\mathbf{v}_i$&#10;\end{document}&#10;"/>
  <p:tag name="FILENAME" val="TP_tmp"/>
  <p:tag name="FORMAT" val="pngmono"/>
  <p:tag name="RES" val="1200"/>
  <p:tag name="BLEND" val="0"/>
  <p:tag name="TRANSPARENT" val="1"/>
  <p:tag name="TBUG" val="0"/>
  <p:tag name="ALLOWFS" val="0"/>
  <p:tag name="MAGNIFICATION" val="2000"/>
  <p:tag name="ORIGWIDTH" val="246"/>
  <p:tag name="PICTUREFILESIZE" val="1156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21055</TotalTime>
  <Words>7996</Words>
  <Application>Microsoft Office PowerPoint</Application>
  <PresentationFormat>Widescreen</PresentationFormat>
  <Paragraphs>699</Paragraphs>
  <Slides>71</Slides>
  <Notes>57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71</vt:i4>
      </vt:variant>
    </vt:vector>
  </HeadingPairs>
  <TitlesOfParts>
    <vt:vector size="88" baseType="lpstr">
      <vt:lpstr>Bookshelf Symbol 4</vt:lpstr>
      <vt:lpstr>CMMI12</vt:lpstr>
      <vt:lpstr>CMR12</vt:lpstr>
      <vt:lpstr>CMTI12</vt:lpstr>
      <vt:lpstr>ＭＳ Ｐゴシック</vt:lpstr>
      <vt:lpstr>SimSun</vt:lpstr>
      <vt:lpstr>Arial</vt:lpstr>
      <vt:lpstr>Arial</vt:lpstr>
      <vt:lpstr>Calibri</vt:lpstr>
      <vt:lpstr>Calibri Light</vt:lpstr>
      <vt:lpstr>Cambria Math</vt:lpstr>
      <vt:lpstr>Comic Sans MS</vt:lpstr>
      <vt:lpstr>Sylfaen</vt:lpstr>
      <vt:lpstr>Symbol</vt:lpstr>
      <vt:lpstr>Times New Roman</vt:lpstr>
      <vt:lpstr>Wingdings</vt:lpstr>
      <vt:lpstr>Office Theme</vt:lpstr>
      <vt:lpstr>Applied Text Analytics ( F21AA ) Topic Modelling  Heriot Watt University , Dubai Campus     </vt:lpstr>
      <vt:lpstr>Recap from last lecture  </vt:lpstr>
      <vt:lpstr>Todays of the lecture  </vt:lpstr>
      <vt:lpstr>Overview on Clustering</vt:lpstr>
      <vt:lpstr>What is clustering?</vt:lpstr>
      <vt:lpstr>A data set with clear cluster structure</vt:lpstr>
      <vt:lpstr>Another Example</vt:lpstr>
      <vt:lpstr>Another Example ( Iris Data)</vt:lpstr>
      <vt:lpstr>Clustering text documents </vt:lpstr>
      <vt:lpstr>Clustering Pipeline</vt:lpstr>
      <vt:lpstr>Clustering Documents ( how it works)</vt:lpstr>
      <vt:lpstr>Issues for clustering</vt:lpstr>
      <vt:lpstr>Notion of similarity/distance</vt:lpstr>
      <vt:lpstr>Clustering Algorithms</vt:lpstr>
      <vt:lpstr>Clustering Algorithms</vt:lpstr>
      <vt:lpstr>Types of hierarchical clustering </vt:lpstr>
      <vt:lpstr>K-means</vt:lpstr>
      <vt:lpstr>Experimenting with the value of K</vt:lpstr>
      <vt:lpstr>Final Note on Clustering</vt:lpstr>
      <vt:lpstr>Topic Modelling</vt:lpstr>
      <vt:lpstr>Topic Modelling </vt:lpstr>
      <vt:lpstr>Topic modelling Example  </vt:lpstr>
      <vt:lpstr>Topic Modelling ( How does it work) </vt:lpstr>
      <vt:lpstr>Topic Modelling Techniques</vt:lpstr>
      <vt:lpstr>Topic Modelling Example</vt:lpstr>
      <vt:lpstr>Topic Modelling Techniques</vt:lpstr>
      <vt:lpstr>Latent Dirichlet Allocation (LDA)</vt:lpstr>
      <vt:lpstr>Latent Dirichlet Allocation (LDA)</vt:lpstr>
      <vt:lpstr>PowerPoint Presentation</vt:lpstr>
      <vt:lpstr>LDA</vt:lpstr>
      <vt:lpstr>I-phone reviews </vt:lpstr>
      <vt:lpstr>I-phone reviews </vt:lpstr>
      <vt:lpstr>LDA Movie data set</vt:lpstr>
      <vt:lpstr>LDA in python </vt:lpstr>
      <vt:lpstr>10 Movie topics</vt:lpstr>
      <vt:lpstr>100 Movie topics </vt:lpstr>
      <vt:lpstr>Example of movie reviews with topic 45</vt:lpstr>
      <vt:lpstr>Weights for learned topics</vt:lpstr>
      <vt:lpstr>Rating specific topics</vt:lpstr>
      <vt:lpstr>pyLDAvis interactive topic model visualisation</vt:lpstr>
      <vt:lpstr>pyLDAvis interactive topic model visualisation</vt:lpstr>
      <vt:lpstr>Latent Sematic Analysis LSA</vt:lpstr>
      <vt:lpstr>LSA/SVD</vt:lpstr>
      <vt:lpstr>LSA/SVD (Terminology used)</vt:lpstr>
      <vt:lpstr>LSA for topic modelling </vt:lpstr>
      <vt:lpstr>Cat/Car Example (Machine Learning for Text Charu C. Aggarwal, 2018 )  </vt:lpstr>
      <vt:lpstr>Cat/Car Example (Machine Learning for Text Charu C. Aggarwal, 2018 )  </vt:lpstr>
      <vt:lpstr>Latent Sematic Analysis LSA</vt:lpstr>
      <vt:lpstr>Cat/Car Example (Machine Learning for Text Charu C. Aggarwal, 2018 )  </vt:lpstr>
      <vt:lpstr>SVD- a bit of  math  !</vt:lpstr>
      <vt:lpstr>Sidenote: SVD ( data reduction technique)</vt:lpstr>
      <vt:lpstr>SVD - Definition</vt:lpstr>
      <vt:lpstr>SVD</vt:lpstr>
      <vt:lpstr>SVD</vt:lpstr>
      <vt:lpstr>SVD - Properties</vt:lpstr>
      <vt:lpstr>End SVD- the math  !</vt:lpstr>
      <vt:lpstr>Cat/Car Example ( source: Charu C. Aggarwal. “Machine Learning for Text.) </vt:lpstr>
      <vt:lpstr>Non-Negative Matrix Factorization (NNMF) </vt:lpstr>
      <vt:lpstr>Non negative matrix factorization (NNMF)</vt:lpstr>
      <vt:lpstr>Non negative matrix factorization (NNMF)</vt:lpstr>
      <vt:lpstr>Non negative matrix factorization (NNMF)</vt:lpstr>
      <vt:lpstr>Cat/Car Example –two way factorization</vt:lpstr>
      <vt:lpstr>Cat/Car Example</vt:lpstr>
      <vt:lpstr>Cat/Car Example- three way matrix factorization</vt:lpstr>
      <vt:lpstr>LSA &amp; NNMF in Scikit-Learn </vt:lpstr>
      <vt:lpstr>LDA vs. LSA</vt:lpstr>
      <vt:lpstr>Summary</vt:lpstr>
      <vt:lpstr>Take home</vt:lpstr>
      <vt:lpstr>References</vt:lpstr>
      <vt:lpstr>Some Links &amp; practitioners codes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Data Mining  CIT 653 Fall2018 Nile University, Egypt   Lecture 5 </dc:title>
  <dc:creator>Neamat Elgayar</dc:creator>
  <cp:lastModifiedBy>See, John</cp:lastModifiedBy>
  <cp:revision>275</cp:revision>
  <dcterms:created xsi:type="dcterms:W3CDTF">2018-11-20T07:29:25Z</dcterms:created>
  <dcterms:modified xsi:type="dcterms:W3CDTF">2024-02-04T21:46:15Z</dcterms:modified>
</cp:coreProperties>
</file>